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notesMasterIdLst>
    <p:notesMasterId r:id="rId9"/>
  </p:notesMasterIdLst>
  <p:sldIdLst>
    <p:sldId id="262" r:id="rId3"/>
    <p:sldId id="257" r:id="rId4"/>
    <p:sldId id="259" r:id="rId5"/>
    <p:sldId id="258" r:id="rId6"/>
    <p:sldId id="260" r:id="rId7"/>
    <p:sldId id="261" r:id="rId8"/>
  </p:sldIdLst>
  <p:sldSz cx="10080625" cy="56705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9"/>
  </p:normalViewPr>
  <p:slideViewPr>
    <p:cSldViewPr snapToGrid="0">
      <p:cViewPr>
        <p:scale>
          <a:sx n="80" d="100"/>
          <a:sy n="80" d="100"/>
        </p:scale>
        <p:origin x="17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04440" y="840600"/>
            <a:ext cx="7598520" cy="4148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640" b="0" strike="noStrike" spc="-1">
                <a:solidFill>
                  <a:srgbClr val="000000"/>
                </a:solidFill>
                <a:latin typeface="Century Gothic"/>
              </a:rPr>
              <a:t>Click to move the slide</a:t>
            </a: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880560" y="5255280"/>
            <a:ext cx="7046640" cy="497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91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822480" cy="55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68" name="PlaceHolder 4"/>
          <p:cNvSpPr>
            <a:spLocks noGrp="1"/>
          </p:cNvSpPr>
          <p:nvPr>
            <p:ph type="dt"/>
          </p:nvPr>
        </p:nvSpPr>
        <p:spPr>
          <a:xfrm>
            <a:off x="4985640" y="0"/>
            <a:ext cx="3822480" cy="55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69" name="PlaceHolder 5"/>
          <p:cNvSpPr>
            <a:spLocks noGrp="1"/>
          </p:cNvSpPr>
          <p:nvPr>
            <p:ph type="ftr"/>
          </p:nvPr>
        </p:nvSpPr>
        <p:spPr>
          <a:xfrm>
            <a:off x="0" y="10510920"/>
            <a:ext cx="3822480" cy="55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0" name="PlaceHolder 6"/>
          <p:cNvSpPr>
            <a:spLocks noGrp="1"/>
          </p:cNvSpPr>
          <p:nvPr>
            <p:ph type="sldNum"/>
          </p:nvPr>
        </p:nvSpPr>
        <p:spPr>
          <a:xfrm>
            <a:off x="4985640" y="10510920"/>
            <a:ext cx="3822480" cy="55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D08E0D84-BA96-4189-B768-B4C6E9D4AB2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4988" y="755650"/>
            <a:ext cx="6702425" cy="3770313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endParaRPr lang="en-US" sz="2640" b="0" strike="noStrike" spc="-1"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/>
          </p:nvPr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405D1D1-C00E-444D-A77F-D8DD9051F508}" type="slidenum">
              <a:rPr lang="en-IN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4988" y="755650"/>
            <a:ext cx="6702425" cy="3770313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endParaRPr lang="en-US" sz="2640" b="0" strike="noStrike" spc="-1"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/>
          </p:nvPr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405D1D1-C00E-444D-A77F-D8DD9051F508}" type="slidenum">
              <a:rPr lang="en-IN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9225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504000" y="132624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1158480" y="36360"/>
            <a:ext cx="7160760" cy="20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15268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504000" y="30438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515268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357120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663804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0400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/>
          </p:nvPr>
        </p:nvSpPr>
        <p:spPr>
          <a:xfrm>
            <a:off x="357120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/>
          </p:nvPr>
        </p:nvSpPr>
        <p:spPr>
          <a:xfrm>
            <a:off x="663804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4000" y="132624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1158480" y="36360"/>
            <a:ext cx="7160760" cy="20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268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4000" y="30438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2680" y="132624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400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2680" y="30438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158480" y="3636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9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400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120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8040" y="132624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400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120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8040" y="30438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18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g object 16"/>
          <p:cNvSpPr/>
          <p:nvPr/>
        </p:nvSpPr>
        <p:spPr>
          <a:xfrm>
            <a:off x="6936480" y="138960"/>
            <a:ext cx="860040" cy="285480"/>
          </a:xfrm>
          <a:custGeom>
            <a:avLst/>
            <a:gdLst/>
            <a:ahLst/>
            <a:cxnLst/>
            <a:rect l="l" t="t" r="r" b="b"/>
            <a:pathLst>
              <a:path w="780415" h="259079">
                <a:moveTo>
                  <a:pt x="252983" y="0"/>
                </a:moveTo>
                <a:lnTo>
                  <a:pt x="0" y="259080"/>
                </a:lnTo>
                <a:lnTo>
                  <a:pt x="780287" y="259080"/>
                </a:lnTo>
                <a:lnTo>
                  <a:pt x="252983" y="0"/>
                </a:lnTo>
                <a:close/>
              </a:path>
            </a:pathLst>
          </a:custGeom>
          <a:solidFill>
            <a:srgbClr val="25314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bg object 17"/>
          <p:cNvSpPr/>
          <p:nvPr/>
        </p:nvSpPr>
        <p:spPr>
          <a:xfrm>
            <a:off x="0" y="0"/>
            <a:ext cx="7447680" cy="1463040"/>
          </a:xfrm>
          <a:custGeom>
            <a:avLst/>
            <a:gdLst/>
            <a:ahLst/>
            <a:cxnLst/>
            <a:rect l="l" t="t" r="r" b="b"/>
            <a:pathLst>
              <a:path w="6756400" h="1327785">
                <a:moveTo>
                  <a:pt x="6755892" y="0"/>
                </a:moveTo>
                <a:lnTo>
                  <a:pt x="5434584" y="0"/>
                </a:lnTo>
                <a:lnTo>
                  <a:pt x="5428488" y="0"/>
                </a:lnTo>
                <a:lnTo>
                  <a:pt x="0" y="0"/>
                </a:lnTo>
                <a:lnTo>
                  <a:pt x="0" y="1327404"/>
                </a:lnTo>
                <a:lnTo>
                  <a:pt x="5428488" y="1327404"/>
                </a:lnTo>
                <a:lnTo>
                  <a:pt x="5434584" y="1327404"/>
                </a:lnTo>
                <a:lnTo>
                  <a:pt x="5434584" y="1321308"/>
                </a:lnTo>
                <a:lnTo>
                  <a:pt x="6755892" y="0"/>
                </a:lnTo>
                <a:close/>
              </a:path>
            </a:pathLst>
          </a:custGeom>
          <a:solidFill>
            <a:srgbClr val="C6D2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bg object 18"/>
          <p:cNvSpPr/>
          <p:nvPr/>
        </p:nvSpPr>
        <p:spPr>
          <a:xfrm>
            <a:off x="0" y="419760"/>
            <a:ext cx="7796880" cy="849960"/>
          </a:xfrm>
          <a:custGeom>
            <a:avLst/>
            <a:gdLst/>
            <a:ahLst/>
            <a:cxnLst/>
            <a:rect l="l" t="t" r="r" b="b"/>
            <a:pathLst>
              <a:path w="7073265" h="771525">
                <a:moveTo>
                  <a:pt x="7072884" y="0"/>
                </a:moveTo>
                <a:lnTo>
                  <a:pt x="6303264" y="0"/>
                </a:lnTo>
                <a:lnTo>
                  <a:pt x="6300216" y="0"/>
                </a:lnTo>
                <a:lnTo>
                  <a:pt x="0" y="0"/>
                </a:lnTo>
                <a:lnTo>
                  <a:pt x="0" y="771144"/>
                </a:lnTo>
                <a:lnTo>
                  <a:pt x="6300216" y="771144"/>
                </a:lnTo>
                <a:lnTo>
                  <a:pt x="6303264" y="771144"/>
                </a:lnTo>
                <a:lnTo>
                  <a:pt x="6303264" y="768108"/>
                </a:lnTo>
                <a:lnTo>
                  <a:pt x="7072884" y="0"/>
                </a:lnTo>
                <a:close/>
              </a:path>
            </a:pathLst>
          </a:custGeom>
          <a:solidFill>
            <a:srgbClr val="3E527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0" y="419760"/>
            <a:ext cx="5990760" cy="84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800" b="0" strike="noStrike" spc="-1">
                <a:latin typeface="Calibri"/>
              </a:rPr>
              <a:t>Click to edit the title text format</a:t>
            </a: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2316600" y="1620720"/>
            <a:ext cx="7211160" cy="38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Seventh Outline Level</a:t>
            </a:r>
          </a:p>
        </p:txBody>
      </p:sp>
      <p:sp>
        <p:nvSpPr>
          <p:cNvPr id="88" name="PlaceHolder 3"/>
          <p:cNvSpPr>
            <a:spLocks noGrp="1"/>
          </p:cNvSpPr>
          <p:nvPr>
            <p:ph type="ftr"/>
          </p:nvPr>
        </p:nvSpPr>
        <p:spPr>
          <a:xfrm>
            <a:off x="3427200" y="5272560"/>
            <a:ext cx="32252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dt"/>
          </p:nvPr>
        </p:nvSpPr>
        <p:spPr>
          <a:xfrm>
            <a:off x="504000" y="5272560"/>
            <a:ext cx="23180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sldNum"/>
          </p:nvPr>
        </p:nvSpPr>
        <p:spPr>
          <a:xfrm>
            <a:off x="7257600" y="5272560"/>
            <a:ext cx="23180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fld id="{87D33268-719A-4A45-B154-9B4323AF72D7}" type="slidenum"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bg object 16"/>
          <p:cNvSpPr/>
          <p:nvPr/>
        </p:nvSpPr>
        <p:spPr>
          <a:xfrm>
            <a:off x="6936480" y="138960"/>
            <a:ext cx="860040" cy="285480"/>
          </a:xfrm>
          <a:custGeom>
            <a:avLst/>
            <a:gdLst/>
            <a:ahLst/>
            <a:cxnLst/>
            <a:rect l="l" t="t" r="r" b="b"/>
            <a:pathLst>
              <a:path w="780415" h="259079">
                <a:moveTo>
                  <a:pt x="252983" y="0"/>
                </a:moveTo>
                <a:lnTo>
                  <a:pt x="0" y="259080"/>
                </a:lnTo>
                <a:lnTo>
                  <a:pt x="780287" y="259080"/>
                </a:lnTo>
                <a:lnTo>
                  <a:pt x="252983" y="0"/>
                </a:lnTo>
                <a:close/>
              </a:path>
            </a:pathLst>
          </a:custGeom>
          <a:solidFill>
            <a:srgbClr val="25314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bg object 17"/>
          <p:cNvSpPr/>
          <p:nvPr/>
        </p:nvSpPr>
        <p:spPr>
          <a:xfrm>
            <a:off x="0" y="0"/>
            <a:ext cx="7447680" cy="1463040"/>
          </a:xfrm>
          <a:custGeom>
            <a:avLst/>
            <a:gdLst/>
            <a:ahLst/>
            <a:cxnLst/>
            <a:rect l="l" t="t" r="r" b="b"/>
            <a:pathLst>
              <a:path w="6756400" h="1327785">
                <a:moveTo>
                  <a:pt x="6755892" y="0"/>
                </a:moveTo>
                <a:lnTo>
                  <a:pt x="5434584" y="0"/>
                </a:lnTo>
                <a:lnTo>
                  <a:pt x="5428488" y="0"/>
                </a:lnTo>
                <a:lnTo>
                  <a:pt x="0" y="0"/>
                </a:lnTo>
                <a:lnTo>
                  <a:pt x="0" y="1327404"/>
                </a:lnTo>
                <a:lnTo>
                  <a:pt x="5428488" y="1327404"/>
                </a:lnTo>
                <a:lnTo>
                  <a:pt x="5434584" y="1327404"/>
                </a:lnTo>
                <a:lnTo>
                  <a:pt x="5434584" y="1321308"/>
                </a:lnTo>
                <a:lnTo>
                  <a:pt x="6755892" y="0"/>
                </a:lnTo>
                <a:close/>
              </a:path>
            </a:pathLst>
          </a:custGeom>
          <a:solidFill>
            <a:srgbClr val="C6D2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bg object 18"/>
          <p:cNvSpPr/>
          <p:nvPr/>
        </p:nvSpPr>
        <p:spPr>
          <a:xfrm>
            <a:off x="0" y="419760"/>
            <a:ext cx="7796880" cy="849960"/>
          </a:xfrm>
          <a:custGeom>
            <a:avLst/>
            <a:gdLst/>
            <a:ahLst/>
            <a:cxnLst/>
            <a:rect l="l" t="t" r="r" b="b"/>
            <a:pathLst>
              <a:path w="7073265" h="771525">
                <a:moveTo>
                  <a:pt x="7072884" y="0"/>
                </a:moveTo>
                <a:lnTo>
                  <a:pt x="6303264" y="0"/>
                </a:lnTo>
                <a:lnTo>
                  <a:pt x="6300216" y="0"/>
                </a:lnTo>
                <a:lnTo>
                  <a:pt x="0" y="0"/>
                </a:lnTo>
                <a:lnTo>
                  <a:pt x="0" y="771144"/>
                </a:lnTo>
                <a:lnTo>
                  <a:pt x="6300216" y="771144"/>
                </a:lnTo>
                <a:lnTo>
                  <a:pt x="6303264" y="771144"/>
                </a:lnTo>
                <a:lnTo>
                  <a:pt x="6303264" y="768108"/>
                </a:lnTo>
                <a:lnTo>
                  <a:pt x="7072884" y="0"/>
                </a:lnTo>
                <a:close/>
              </a:path>
            </a:pathLst>
          </a:custGeom>
          <a:solidFill>
            <a:srgbClr val="3E527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0" y="419760"/>
            <a:ext cx="5990760" cy="84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800" b="0" strike="noStrike" spc="-1">
                <a:latin typeface="Calibri"/>
              </a:rPr>
              <a:t>Click to edit the title text format</a:t>
            </a: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2316600" y="1620720"/>
            <a:ext cx="7211160" cy="38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Calibri"/>
              </a:rPr>
              <a:t>Seventh Outline Level</a:t>
            </a:r>
          </a:p>
        </p:txBody>
      </p:sp>
      <p:sp>
        <p:nvSpPr>
          <p:cNvPr id="132" name="PlaceHolder 3"/>
          <p:cNvSpPr>
            <a:spLocks noGrp="1"/>
          </p:cNvSpPr>
          <p:nvPr>
            <p:ph type="ftr"/>
          </p:nvPr>
        </p:nvSpPr>
        <p:spPr>
          <a:xfrm>
            <a:off x="3427200" y="5272560"/>
            <a:ext cx="32252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/>
          </p:nvPr>
        </p:nvSpPr>
        <p:spPr>
          <a:xfrm>
            <a:off x="504000" y="5272560"/>
            <a:ext cx="23180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sldNum"/>
          </p:nvPr>
        </p:nvSpPr>
        <p:spPr>
          <a:xfrm>
            <a:off x="7257600" y="5272560"/>
            <a:ext cx="2318040" cy="2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fld id="{5F7D8799-D187-4883-9FCB-099CA39B2495}" type="slidenum"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jpe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Down Arrow 24"/>
          <p:cNvSpPr/>
          <p:nvPr/>
        </p:nvSpPr>
        <p:spPr>
          <a:xfrm>
            <a:off x="6175440" y="2962781"/>
            <a:ext cx="137880" cy="351000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219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73" name="Picture 2"/>
          <p:cNvPicPr/>
          <p:nvPr/>
        </p:nvPicPr>
        <p:blipFill>
          <a:blip r:embed="rId2"/>
          <a:stretch/>
        </p:blipFill>
        <p:spPr>
          <a:xfrm>
            <a:off x="6263361" y="4251646"/>
            <a:ext cx="664200" cy="664200"/>
          </a:xfrm>
          <a:prstGeom prst="rect">
            <a:avLst/>
          </a:prstGeom>
          <a:ln w="0">
            <a:noFill/>
          </a:ln>
        </p:spPr>
      </p:pic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-112060" y="605874"/>
            <a:ext cx="6425380" cy="434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905400">
              <a:lnSpc>
                <a:spcPct val="100000"/>
              </a:lnSpc>
              <a:spcBef>
                <a:spcPts val="1806"/>
              </a:spcBef>
            </a:pPr>
            <a:r>
              <a:rPr lang="en-US" sz="2000" b="1" spc="-7" dirty="0">
                <a:solidFill>
                  <a:srgbClr val="FFFFFF"/>
                </a:solidFill>
                <a:latin typeface="Roboto Condensed"/>
                <a:ea typeface="+mn-ea"/>
                <a:cs typeface="+mn-cs"/>
              </a:rPr>
              <a:t>Basic Features of AMI </a:t>
            </a:r>
          </a:p>
        </p:txBody>
      </p:sp>
      <p:pic>
        <p:nvPicPr>
          <p:cNvPr id="274" name="Picture 3"/>
          <p:cNvPicPr/>
          <p:nvPr/>
        </p:nvPicPr>
        <p:blipFill>
          <a:blip r:embed="rId3"/>
          <a:stretch/>
        </p:blipFill>
        <p:spPr>
          <a:xfrm>
            <a:off x="3642201" y="4292326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4"/>
          <p:cNvPicPr/>
          <p:nvPr/>
        </p:nvPicPr>
        <p:blipFill>
          <a:blip r:embed="rId4"/>
          <a:stretch/>
        </p:blipFill>
        <p:spPr>
          <a:xfrm>
            <a:off x="882801" y="4187206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76" name="Picture 5"/>
          <p:cNvPicPr/>
          <p:nvPr/>
        </p:nvPicPr>
        <p:blipFill>
          <a:blip r:embed="rId5"/>
          <a:stretch/>
        </p:blipFill>
        <p:spPr>
          <a:xfrm>
            <a:off x="5918760" y="29599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77" name="Picture 6"/>
          <p:cNvPicPr/>
          <p:nvPr/>
        </p:nvPicPr>
        <p:blipFill>
          <a:blip r:embed="rId6"/>
          <a:stretch/>
        </p:blipFill>
        <p:spPr>
          <a:xfrm>
            <a:off x="3340440" y="29599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78" name="Picture 7"/>
          <p:cNvPicPr/>
          <p:nvPr/>
        </p:nvPicPr>
        <p:blipFill>
          <a:blip r:embed="rId7"/>
          <a:stretch/>
        </p:blipFill>
        <p:spPr>
          <a:xfrm>
            <a:off x="910800" y="29599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79" name="Picture 9"/>
          <p:cNvPicPr/>
          <p:nvPr/>
        </p:nvPicPr>
        <p:blipFill>
          <a:blip r:embed="rId8"/>
          <a:stretch/>
        </p:blipFill>
        <p:spPr>
          <a:xfrm>
            <a:off x="8452440" y="15505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80" name="Picture 10"/>
          <p:cNvPicPr/>
          <p:nvPr/>
        </p:nvPicPr>
        <p:blipFill>
          <a:blip r:embed="rId9"/>
          <a:stretch/>
        </p:blipFill>
        <p:spPr>
          <a:xfrm>
            <a:off x="5890680" y="15505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81" name="Picture 11"/>
          <p:cNvPicPr/>
          <p:nvPr/>
        </p:nvPicPr>
        <p:blipFill>
          <a:blip r:embed="rId10"/>
          <a:stretch/>
        </p:blipFill>
        <p:spPr>
          <a:xfrm>
            <a:off x="3400920" y="15505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82" name="Picture 12"/>
          <p:cNvPicPr/>
          <p:nvPr/>
        </p:nvPicPr>
        <p:blipFill>
          <a:blip r:embed="rId11"/>
          <a:stretch/>
        </p:blipFill>
        <p:spPr>
          <a:xfrm>
            <a:off x="910800" y="1550501"/>
            <a:ext cx="664200" cy="664200"/>
          </a:xfrm>
          <a:prstGeom prst="rect">
            <a:avLst/>
          </a:prstGeom>
          <a:ln w="0">
            <a:noFill/>
          </a:ln>
        </p:spPr>
      </p:pic>
      <p:pic>
        <p:nvPicPr>
          <p:cNvPr id="283" name="Picture 13"/>
          <p:cNvPicPr/>
          <p:nvPr/>
        </p:nvPicPr>
        <p:blipFill>
          <a:blip r:embed="rId12"/>
          <a:stretch/>
        </p:blipFill>
        <p:spPr>
          <a:xfrm>
            <a:off x="8462631" y="4259272"/>
            <a:ext cx="669960" cy="669960"/>
          </a:xfrm>
          <a:prstGeom prst="rect">
            <a:avLst/>
          </a:prstGeom>
          <a:ln w="0">
            <a:noFill/>
          </a:ln>
        </p:spPr>
      </p:pic>
      <p:sp>
        <p:nvSpPr>
          <p:cNvPr id="284" name="TextBox 12"/>
          <p:cNvSpPr/>
          <p:nvPr/>
        </p:nvSpPr>
        <p:spPr>
          <a:xfrm>
            <a:off x="307440" y="2249621"/>
            <a:ext cx="18774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Remote Meter Reading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85" name="TextBox 13"/>
          <p:cNvSpPr/>
          <p:nvPr/>
        </p:nvSpPr>
        <p:spPr>
          <a:xfrm>
            <a:off x="3251520" y="2249621"/>
            <a:ext cx="8380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TOD/TOU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86" name="TextBox 14"/>
          <p:cNvSpPr/>
          <p:nvPr/>
        </p:nvSpPr>
        <p:spPr>
          <a:xfrm>
            <a:off x="5015520" y="2249621"/>
            <a:ext cx="242892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Postpaid/Prepaid Functionality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87" name="TextBox 15"/>
          <p:cNvSpPr/>
          <p:nvPr/>
        </p:nvSpPr>
        <p:spPr>
          <a:xfrm>
            <a:off x="7995600" y="2249621"/>
            <a:ext cx="1630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Billing/Net Metering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88" name="TextBox 16"/>
          <p:cNvSpPr/>
          <p:nvPr/>
        </p:nvSpPr>
        <p:spPr>
          <a:xfrm>
            <a:off x="331920" y="3696101"/>
            <a:ext cx="18500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Alarm/Event Detection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89" name="TextBox 17"/>
          <p:cNvSpPr/>
          <p:nvPr/>
        </p:nvSpPr>
        <p:spPr>
          <a:xfrm>
            <a:off x="2872080" y="3696101"/>
            <a:ext cx="1621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Remote Disconnect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90" name="TextBox 18"/>
          <p:cNvSpPr/>
          <p:nvPr/>
        </p:nvSpPr>
        <p:spPr>
          <a:xfrm>
            <a:off x="5203800" y="3696101"/>
            <a:ext cx="215172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 dirty="0">
                <a:solidFill>
                  <a:srgbClr val="000000"/>
                </a:solidFill>
                <a:latin typeface="Century Gothic"/>
              </a:rPr>
              <a:t>Remote Firmware Upgrade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291" name="TextBox 19"/>
          <p:cNvSpPr/>
          <p:nvPr/>
        </p:nvSpPr>
        <p:spPr>
          <a:xfrm>
            <a:off x="8264761" y="5081626"/>
            <a:ext cx="126792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 dirty="0">
                <a:solidFill>
                  <a:srgbClr val="000000"/>
                </a:solidFill>
                <a:latin typeface="Century Gothic"/>
              </a:rPr>
              <a:t>Tamper Detect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292" name="TextBox 20"/>
          <p:cNvSpPr/>
          <p:nvPr/>
        </p:nvSpPr>
        <p:spPr>
          <a:xfrm>
            <a:off x="-125559" y="4961566"/>
            <a:ext cx="2469960" cy="7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Integration With Existing Systems</a:t>
            </a: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entury Gothic"/>
              </a:rPr>
              <a:t>IVRS, Billing, GIS, indexing, Outage Management etc.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93" name="TextBox 21"/>
          <p:cNvSpPr/>
          <p:nvPr/>
        </p:nvSpPr>
        <p:spPr>
          <a:xfrm>
            <a:off x="2790081" y="5028526"/>
            <a:ext cx="2469960" cy="4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Import Of Legacy Data</a:t>
            </a: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entury Gothic"/>
              </a:rPr>
              <a:t>Existing modules/ MDAS of RAPDRP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94" name="TextBox 22"/>
          <p:cNvSpPr/>
          <p:nvPr/>
        </p:nvSpPr>
        <p:spPr>
          <a:xfrm>
            <a:off x="5386041" y="5005486"/>
            <a:ext cx="2469960" cy="4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Century Gothic"/>
              </a:rPr>
              <a:t>Security</a:t>
            </a: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b="0" strike="noStrike" spc="-1">
                <a:solidFill>
                  <a:srgbClr val="000000"/>
                </a:solidFill>
                <a:latin typeface="Century Gothic"/>
              </a:rPr>
              <a:t>User Authentication, Encryption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95" name="Straight Connector 3"/>
          <p:cNvSpPr/>
          <p:nvPr/>
        </p:nvSpPr>
        <p:spPr>
          <a:xfrm>
            <a:off x="94320" y="2707181"/>
            <a:ext cx="9922320" cy="360"/>
          </a:xfrm>
          <a:prstGeom prst="line">
            <a:avLst/>
          </a:prstGeom>
          <a:ln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Straight Connector 4"/>
          <p:cNvSpPr/>
          <p:nvPr/>
        </p:nvSpPr>
        <p:spPr>
          <a:xfrm>
            <a:off x="92520" y="4142861"/>
            <a:ext cx="9922320" cy="360"/>
          </a:xfrm>
          <a:prstGeom prst="line">
            <a:avLst/>
          </a:prstGeom>
          <a:ln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7" name="Picture 14" descr="Z:\Puneet Sharma\Energy Meter\Tender Docs\Mel Logo red.JPG"/>
          <p:cNvPicPr/>
          <p:nvPr/>
        </p:nvPicPr>
        <p:blipFill>
          <a:blip r:embed="rId13"/>
          <a:stretch/>
        </p:blipFill>
        <p:spPr>
          <a:xfrm>
            <a:off x="9040320" y="10080"/>
            <a:ext cx="918000" cy="1095480"/>
          </a:xfrm>
          <a:prstGeom prst="rect">
            <a:avLst/>
          </a:prstGeom>
          <a:ln w="0">
            <a:noFill/>
          </a:ln>
        </p:spPr>
      </p:pic>
      <p:pic>
        <p:nvPicPr>
          <p:cNvPr id="1026" name="Picture 2" descr="Supply Chain Bill of Materials Management | GEP NEXXE">
            <a:extLst>
              <a:ext uri="{FF2B5EF4-FFF2-40B4-BE49-F238E27FC236}">
                <a16:creationId xmlns:a16="http://schemas.microsoft.com/office/drawing/2014/main" xmlns="" id="{DC8FA6EC-75B6-4D96-8F4B-8148035B1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524" y="2892941"/>
            <a:ext cx="810269" cy="81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18">
            <a:extLst>
              <a:ext uri="{FF2B5EF4-FFF2-40B4-BE49-F238E27FC236}">
                <a16:creationId xmlns:a16="http://schemas.microsoft.com/office/drawing/2014/main" xmlns="" id="{DC68DF2A-24B9-4833-BD87-AA1B65F54CFA}"/>
              </a:ext>
            </a:extLst>
          </p:cNvPr>
          <p:cNvSpPr/>
          <p:nvPr/>
        </p:nvSpPr>
        <p:spPr>
          <a:xfrm>
            <a:off x="7688230" y="3689553"/>
            <a:ext cx="2186859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 dirty="0">
                <a:solidFill>
                  <a:srgbClr val="000000"/>
                </a:solidFill>
                <a:latin typeface="Century Gothic"/>
              </a:rPr>
              <a:t>Remote Tariff Configuration</a:t>
            </a:r>
            <a:endParaRPr lang="en-US" sz="1200" b="0" strike="noStrike" spc="-1" dirty="0">
              <a:latin typeface="Arial"/>
            </a:endParaRPr>
          </a:p>
        </p:txBody>
      </p:sp>
      <p:grpSp>
        <p:nvGrpSpPr>
          <p:cNvPr id="32" name="object 23">
            <a:extLst>
              <a:ext uri="{FF2B5EF4-FFF2-40B4-BE49-F238E27FC236}">
                <a16:creationId xmlns:a16="http://schemas.microsoft.com/office/drawing/2014/main" xmlns="" id="{5096A7CC-3C9F-4FE5-B333-12C1074746D8}"/>
              </a:ext>
            </a:extLst>
          </p:cNvPr>
          <p:cNvGrpSpPr/>
          <p:nvPr/>
        </p:nvGrpSpPr>
        <p:grpSpPr>
          <a:xfrm>
            <a:off x="230040" y="590121"/>
            <a:ext cx="362160" cy="386280"/>
            <a:chOff x="230040" y="661680"/>
            <a:chExt cx="362160" cy="386280"/>
          </a:xfrm>
        </p:grpSpPr>
        <p:sp>
          <p:nvSpPr>
            <p:cNvPr id="33" name="object 24">
              <a:extLst>
                <a:ext uri="{FF2B5EF4-FFF2-40B4-BE49-F238E27FC236}">
                  <a16:creationId xmlns:a16="http://schemas.microsoft.com/office/drawing/2014/main" xmlns="" id="{598294DF-888B-4B64-8C67-370BF8B0696E}"/>
                </a:ext>
              </a:extLst>
            </p:cNvPr>
            <p:cNvSpPr/>
            <p:nvPr/>
          </p:nvSpPr>
          <p:spPr>
            <a:xfrm>
              <a:off x="230040" y="713880"/>
              <a:ext cx="313920" cy="313560"/>
            </a:xfrm>
            <a:custGeom>
              <a:avLst/>
              <a:gdLst/>
              <a:ahLst/>
              <a:cxnLst/>
              <a:rect l="l" t="t" r="r" b="b"/>
              <a:pathLst>
                <a:path w="285115" h="285115">
                  <a:moveTo>
                    <a:pt x="223291" y="25273"/>
                  </a:moveTo>
                  <a:lnTo>
                    <a:pt x="214541" y="19303"/>
                  </a:lnTo>
                  <a:lnTo>
                    <a:pt x="205333" y="14732"/>
                  </a:lnTo>
                  <a:lnTo>
                    <a:pt x="164820" y="1904"/>
                  </a:lnTo>
                  <a:lnTo>
                    <a:pt x="142735" y="0"/>
                  </a:lnTo>
                  <a:lnTo>
                    <a:pt x="135356" y="0"/>
                  </a:lnTo>
                  <a:lnTo>
                    <a:pt x="127990" y="888"/>
                  </a:lnTo>
                  <a:lnTo>
                    <a:pt x="121081" y="1904"/>
                  </a:lnTo>
                  <a:lnTo>
                    <a:pt x="114185" y="2794"/>
                  </a:lnTo>
                  <a:lnTo>
                    <a:pt x="107264" y="4572"/>
                  </a:lnTo>
                  <a:lnTo>
                    <a:pt x="100368" y="6476"/>
                  </a:lnTo>
                  <a:lnTo>
                    <a:pt x="93929" y="8762"/>
                  </a:lnTo>
                  <a:lnTo>
                    <a:pt x="87477" y="11049"/>
                  </a:lnTo>
                  <a:lnTo>
                    <a:pt x="81038" y="13842"/>
                  </a:lnTo>
                  <a:lnTo>
                    <a:pt x="75044" y="17017"/>
                  </a:lnTo>
                  <a:lnTo>
                    <a:pt x="69062" y="20700"/>
                  </a:lnTo>
                  <a:lnTo>
                    <a:pt x="63080" y="24384"/>
                  </a:lnTo>
                  <a:lnTo>
                    <a:pt x="57556" y="28066"/>
                  </a:lnTo>
                  <a:lnTo>
                    <a:pt x="52031" y="32638"/>
                  </a:lnTo>
                  <a:lnTo>
                    <a:pt x="46977" y="36829"/>
                  </a:lnTo>
                  <a:lnTo>
                    <a:pt x="41909" y="41910"/>
                  </a:lnTo>
                  <a:lnTo>
                    <a:pt x="37299" y="46482"/>
                  </a:lnTo>
                  <a:lnTo>
                    <a:pt x="17500" y="74549"/>
                  </a:lnTo>
                  <a:lnTo>
                    <a:pt x="14274" y="80517"/>
                  </a:lnTo>
                  <a:lnTo>
                    <a:pt x="1854" y="120650"/>
                  </a:lnTo>
                  <a:lnTo>
                    <a:pt x="0" y="142239"/>
                  </a:lnTo>
                  <a:lnTo>
                    <a:pt x="469" y="149605"/>
                  </a:lnTo>
                  <a:lnTo>
                    <a:pt x="927" y="156972"/>
                  </a:lnTo>
                  <a:lnTo>
                    <a:pt x="1854" y="163957"/>
                  </a:lnTo>
                  <a:lnTo>
                    <a:pt x="14274" y="203962"/>
                  </a:lnTo>
                  <a:lnTo>
                    <a:pt x="37299" y="237998"/>
                  </a:lnTo>
                  <a:lnTo>
                    <a:pt x="46977" y="247650"/>
                  </a:lnTo>
                  <a:lnTo>
                    <a:pt x="52031" y="252349"/>
                  </a:lnTo>
                  <a:lnTo>
                    <a:pt x="57556" y="256412"/>
                  </a:lnTo>
                  <a:lnTo>
                    <a:pt x="63080" y="260603"/>
                  </a:lnTo>
                  <a:lnTo>
                    <a:pt x="69062" y="264287"/>
                  </a:lnTo>
                  <a:lnTo>
                    <a:pt x="75044" y="267462"/>
                  </a:lnTo>
                  <a:lnTo>
                    <a:pt x="81038" y="270763"/>
                  </a:lnTo>
                  <a:lnTo>
                    <a:pt x="87477" y="273430"/>
                  </a:lnTo>
                  <a:lnTo>
                    <a:pt x="127990" y="284099"/>
                  </a:lnTo>
                  <a:lnTo>
                    <a:pt x="135356" y="284479"/>
                  </a:lnTo>
                  <a:lnTo>
                    <a:pt x="142735" y="284988"/>
                  </a:lnTo>
                  <a:lnTo>
                    <a:pt x="150088" y="284479"/>
                  </a:lnTo>
                  <a:lnTo>
                    <a:pt x="156997" y="284099"/>
                  </a:lnTo>
                  <a:lnTo>
                    <a:pt x="197967" y="273430"/>
                  </a:lnTo>
                  <a:lnTo>
                    <a:pt x="204406" y="270763"/>
                  </a:lnTo>
                  <a:lnTo>
                    <a:pt x="210400" y="267462"/>
                  </a:lnTo>
                  <a:lnTo>
                    <a:pt x="216369" y="264287"/>
                  </a:lnTo>
                  <a:lnTo>
                    <a:pt x="222364" y="260603"/>
                  </a:lnTo>
                  <a:lnTo>
                    <a:pt x="227888" y="256412"/>
                  </a:lnTo>
                  <a:lnTo>
                    <a:pt x="233400" y="252349"/>
                  </a:lnTo>
                  <a:lnTo>
                    <a:pt x="238467" y="247650"/>
                  </a:lnTo>
                  <a:lnTo>
                    <a:pt x="260565" y="221869"/>
                  </a:lnTo>
                  <a:lnTo>
                    <a:pt x="264248" y="216408"/>
                  </a:lnTo>
                  <a:lnTo>
                    <a:pt x="278523" y="184658"/>
                  </a:lnTo>
                  <a:lnTo>
                    <a:pt x="280835" y="178180"/>
                  </a:lnTo>
                  <a:lnTo>
                    <a:pt x="282206" y="171323"/>
                  </a:lnTo>
                  <a:lnTo>
                    <a:pt x="283591" y="163957"/>
                  </a:lnTo>
                  <a:lnTo>
                    <a:pt x="284518" y="156972"/>
                  </a:lnTo>
                  <a:lnTo>
                    <a:pt x="284975" y="149605"/>
                  </a:lnTo>
                  <a:lnTo>
                    <a:pt x="284975" y="142239"/>
                  </a:lnTo>
                  <a:lnTo>
                    <a:pt x="277621" y="97662"/>
                  </a:lnTo>
                  <a:lnTo>
                    <a:pt x="263804" y="67690"/>
                  </a:lnTo>
                  <a:lnTo>
                    <a:pt x="257352" y="58420"/>
                  </a:lnTo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" name="object 25">
              <a:extLst>
                <a:ext uri="{FF2B5EF4-FFF2-40B4-BE49-F238E27FC236}">
                  <a16:creationId xmlns:a16="http://schemas.microsoft.com/office/drawing/2014/main" xmlns="" id="{AC90CBA2-5C63-48CC-B3D8-2481228AD39B}"/>
                </a:ext>
              </a:extLst>
            </p:cNvPr>
            <p:cNvSpPr/>
            <p:nvPr/>
          </p:nvSpPr>
          <p:spPr>
            <a:xfrm>
              <a:off x="231480" y="661680"/>
              <a:ext cx="360720" cy="386280"/>
            </a:xfrm>
            <a:prstGeom prst="rect">
              <a:avLst/>
            </a:prstGeom>
            <a:blipFill rotWithShape="0">
              <a:blip r:embed="rId1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1062321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object 4"/>
          <p:cNvSpPr/>
          <p:nvPr/>
        </p:nvSpPr>
        <p:spPr>
          <a:xfrm>
            <a:off x="0" y="446030"/>
            <a:ext cx="6519333" cy="5393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229320" rIns="0" bIns="0" anchor="t">
            <a:spAutoFit/>
          </a:bodyPr>
          <a:lstStyle/>
          <a:p>
            <a:pPr marL="905400">
              <a:spcBef>
                <a:spcPts val="1806"/>
              </a:spcBef>
            </a:pPr>
            <a:r>
              <a:rPr lang="en-US" sz="2000" b="1" spc="-7" dirty="0">
                <a:solidFill>
                  <a:srgbClr val="FFFFFF"/>
                </a:solidFill>
                <a:latin typeface="Roboto Condensed"/>
              </a:rPr>
              <a:t>Need of Smart Metering</a:t>
            </a:r>
          </a:p>
        </p:txBody>
      </p:sp>
      <p:grpSp>
        <p:nvGrpSpPr>
          <p:cNvPr id="300" name="object 5"/>
          <p:cNvGrpSpPr/>
          <p:nvPr/>
        </p:nvGrpSpPr>
        <p:grpSpPr>
          <a:xfrm>
            <a:off x="310680" y="645120"/>
            <a:ext cx="414360" cy="413280"/>
            <a:chOff x="310680" y="645120"/>
            <a:chExt cx="414360" cy="413280"/>
          </a:xfrm>
        </p:grpSpPr>
        <p:sp>
          <p:nvSpPr>
            <p:cNvPr id="301" name="object 6"/>
            <p:cNvSpPr/>
            <p:nvPr/>
          </p:nvSpPr>
          <p:spPr>
            <a:xfrm>
              <a:off x="310680" y="883440"/>
              <a:ext cx="174600" cy="174960"/>
            </a:xfrm>
            <a:custGeom>
              <a:avLst/>
              <a:gdLst/>
              <a:ahLst/>
              <a:cxnLst/>
              <a:rect l="l" t="t" r="r" b="b"/>
              <a:pathLst>
                <a:path w="158750" h="158750">
                  <a:moveTo>
                    <a:pt x="126149" y="0"/>
                  </a:moveTo>
                  <a:lnTo>
                    <a:pt x="11277" y="135381"/>
                  </a:lnTo>
                  <a:lnTo>
                    <a:pt x="0" y="158496"/>
                  </a:lnTo>
                  <a:lnTo>
                    <a:pt x="23075" y="147192"/>
                  </a:lnTo>
                  <a:lnTo>
                    <a:pt x="158445" y="32258"/>
                  </a:lnTo>
                  <a:lnTo>
                    <a:pt x="126149" y="0"/>
                  </a:lnTo>
                  <a:close/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2" name="object 7"/>
            <p:cNvSpPr/>
            <p:nvPr/>
          </p:nvSpPr>
          <p:spPr>
            <a:xfrm>
              <a:off x="549000" y="645120"/>
              <a:ext cx="176040" cy="176040"/>
            </a:xfrm>
            <a:prstGeom prst="rect">
              <a:avLst/>
            </a:pr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3" name="object 8"/>
            <p:cNvSpPr/>
            <p:nvPr/>
          </p:nvSpPr>
          <p:spPr>
            <a:xfrm>
              <a:off x="374400" y="713880"/>
              <a:ext cx="280080" cy="280080"/>
            </a:xfrm>
            <a:custGeom>
              <a:avLst/>
              <a:gdLst/>
              <a:ahLst/>
              <a:cxnLst/>
              <a:rect l="l" t="t" r="r" b="b"/>
              <a:pathLst>
                <a:path w="254634" h="254634">
                  <a:moveTo>
                    <a:pt x="168630" y="0"/>
                  </a:moveTo>
                  <a:lnTo>
                    <a:pt x="102196" y="66928"/>
                  </a:lnTo>
                  <a:lnTo>
                    <a:pt x="97078" y="64897"/>
                  </a:lnTo>
                  <a:lnTo>
                    <a:pt x="91973" y="62864"/>
                  </a:lnTo>
                  <a:lnTo>
                    <a:pt x="85826" y="60833"/>
                  </a:lnTo>
                  <a:lnTo>
                    <a:pt x="79705" y="59816"/>
                  </a:lnTo>
                  <a:lnTo>
                    <a:pt x="73075" y="58292"/>
                  </a:lnTo>
                  <a:lnTo>
                    <a:pt x="66421" y="57276"/>
                  </a:lnTo>
                  <a:lnTo>
                    <a:pt x="59766" y="56769"/>
                  </a:lnTo>
                  <a:lnTo>
                    <a:pt x="53136" y="56769"/>
                  </a:lnTo>
                  <a:lnTo>
                    <a:pt x="46989" y="56769"/>
                  </a:lnTo>
                  <a:lnTo>
                    <a:pt x="40868" y="57276"/>
                  </a:lnTo>
                  <a:lnTo>
                    <a:pt x="3060" y="73660"/>
                  </a:lnTo>
                  <a:lnTo>
                    <a:pt x="1524" y="75184"/>
                  </a:lnTo>
                  <a:lnTo>
                    <a:pt x="495" y="77215"/>
                  </a:lnTo>
                  <a:lnTo>
                    <a:pt x="0" y="79248"/>
                  </a:lnTo>
                  <a:lnTo>
                    <a:pt x="0" y="81787"/>
                  </a:lnTo>
                  <a:lnTo>
                    <a:pt x="0" y="83820"/>
                  </a:lnTo>
                  <a:lnTo>
                    <a:pt x="495" y="85851"/>
                  </a:lnTo>
                  <a:lnTo>
                    <a:pt x="1524" y="87884"/>
                  </a:lnTo>
                  <a:lnTo>
                    <a:pt x="3060" y="89915"/>
                  </a:lnTo>
                  <a:lnTo>
                    <a:pt x="164528" y="251460"/>
                  </a:lnTo>
                  <a:lnTo>
                    <a:pt x="166585" y="252984"/>
                  </a:lnTo>
                  <a:lnTo>
                    <a:pt x="168630" y="254000"/>
                  </a:lnTo>
                  <a:lnTo>
                    <a:pt x="170662" y="254508"/>
                  </a:lnTo>
                  <a:lnTo>
                    <a:pt x="172720" y="254508"/>
                  </a:lnTo>
                  <a:lnTo>
                    <a:pt x="175272" y="254508"/>
                  </a:lnTo>
                  <a:lnTo>
                    <a:pt x="177317" y="254000"/>
                  </a:lnTo>
                  <a:lnTo>
                    <a:pt x="179349" y="252984"/>
                  </a:lnTo>
                  <a:lnTo>
                    <a:pt x="180873" y="251460"/>
                  </a:lnTo>
                  <a:lnTo>
                    <a:pt x="197243" y="213613"/>
                  </a:lnTo>
                  <a:lnTo>
                    <a:pt x="197751" y="207517"/>
                  </a:lnTo>
                  <a:lnTo>
                    <a:pt x="197751" y="201422"/>
                  </a:lnTo>
                  <a:lnTo>
                    <a:pt x="197751" y="194690"/>
                  </a:lnTo>
                  <a:lnTo>
                    <a:pt x="197243" y="188087"/>
                  </a:lnTo>
                  <a:lnTo>
                    <a:pt x="196215" y="181483"/>
                  </a:lnTo>
                  <a:lnTo>
                    <a:pt x="194690" y="174751"/>
                  </a:lnTo>
                  <a:lnTo>
                    <a:pt x="193662" y="168655"/>
                  </a:lnTo>
                  <a:lnTo>
                    <a:pt x="191617" y="162560"/>
                  </a:lnTo>
                  <a:lnTo>
                    <a:pt x="189560" y="157352"/>
                  </a:lnTo>
                  <a:lnTo>
                    <a:pt x="187528" y="152273"/>
                  </a:lnTo>
                  <a:lnTo>
                    <a:pt x="254482" y="85851"/>
                  </a:lnTo>
                  <a:moveTo>
                    <a:pt x="117348" y="76200"/>
                  </a:moveTo>
                  <a:lnTo>
                    <a:pt x="158470" y="35051"/>
                  </a:lnTo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304" name="object 9"/>
          <p:cNvGrpSpPr/>
          <p:nvPr/>
        </p:nvGrpSpPr>
        <p:grpSpPr>
          <a:xfrm>
            <a:off x="618120" y="1632960"/>
            <a:ext cx="774720" cy="774720"/>
            <a:chOff x="618120" y="1632960"/>
            <a:chExt cx="774720" cy="774720"/>
          </a:xfrm>
        </p:grpSpPr>
        <p:sp>
          <p:nvSpPr>
            <p:cNvPr id="305" name="object 10"/>
            <p:cNvSpPr/>
            <p:nvPr/>
          </p:nvSpPr>
          <p:spPr>
            <a:xfrm>
              <a:off x="618120" y="1632960"/>
              <a:ext cx="774720" cy="774720"/>
            </a:xfrm>
            <a:custGeom>
              <a:avLst/>
              <a:gdLst/>
              <a:ahLst/>
              <a:cxnLst/>
              <a:rect l="l" t="t" r="r" b="b"/>
              <a:pathLst>
                <a:path w="702944" h="702944">
                  <a:moveTo>
                    <a:pt x="351281" y="0"/>
                  </a:moveTo>
                  <a:lnTo>
                    <a:pt x="303615" y="3205"/>
                  </a:lnTo>
                  <a:lnTo>
                    <a:pt x="257898" y="12544"/>
                  </a:lnTo>
                  <a:lnTo>
                    <a:pt x="214548" y="27598"/>
                  </a:lnTo>
                  <a:lnTo>
                    <a:pt x="173984" y="47949"/>
                  </a:lnTo>
                  <a:lnTo>
                    <a:pt x="136625" y="73179"/>
                  </a:lnTo>
                  <a:lnTo>
                    <a:pt x="102889" y="102869"/>
                  </a:lnTo>
                  <a:lnTo>
                    <a:pt x="73194" y="136603"/>
                  </a:lnTo>
                  <a:lnTo>
                    <a:pt x="47960" y="173961"/>
                  </a:lnTo>
                  <a:lnTo>
                    <a:pt x="27605" y="214526"/>
                  </a:lnTo>
                  <a:lnTo>
                    <a:pt x="12548" y="257880"/>
                  </a:lnTo>
                  <a:lnTo>
                    <a:pt x="3206" y="303604"/>
                  </a:lnTo>
                  <a:lnTo>
                    <a:pt x="0" y="351282"/>
                  </a:lnTo>
                  <a:lnTo>
                    <a:pt x="3206" y="398959"/>
                  </a:lnTo>
                  <a:lnTo>
                    <a:pt x="12548" y="444683"/>
                  </a:lnTo>
                  <a:lnTo>
                    <a:pt x="27605" y="488037"/>
                  </a:lnTo>
                  <a:lnTo>
                    <a:pt x="47960" y="528602"/>
                  </a:lnTo>
                  <a:lnTo>
                    <a:pt x="73194" y="565960"/>
                  </a:lnTo>
                  <a:lnTo>
                    <a:pt x="102889" y="599694"/>
                  </a:lnTo>
                  <a:lnTo>
                    <a:pt x="136625" y="629384"/>
                  </a:lnTo>
                  <a:lnTo>
                    <a:pt x="173984" y="654614"/>
                  </a:lnTo>
                  <a:lnTo>
                    <a:pt x="214548" y="674965"/>
                  </a:lnTo>
                  <a:lnTo>
                    <a:pt x="257898" y="690019"/>
                  </a:lnTo>
                  <a:lnTo>
                    <a:pt x="303615" y="699358"/>
                  </a:lnTo>
                  <a:lnTo>
                    <a:pt x="351281" y="702564"/>
                  </a:lnTo>
                  <a:lnTo>
                    <a:pt x="398948" y="699358"/>
                  </a:lnTo>
                  <a:lnTo>
                    <a:pt x="444665" y="690019"/>
                  </a:lnTo>
                  <a:lnTo>
                    <a:pt x="488015" y="674965"/>
                  </a:lnTo>
                  <a:lnTo>
                    <a:pt x="528579" y="654614"/>
                  </a:lnTo>
                  <a:lnTo>
                    <a:pt x="565938" y="629384"/>
                  </a:lnTo>
                  <a:lnTo>
                    <a:pt x="599674" y="599694"/>
                  </a:lnTo>
                  <a:lnTo>
                    <a:pt x="629369" y="565960"/>
                  </a:lnTo>
                  <a:lnTo>
                    <a:pt x="654603" y="528602"/>
                  </a:lnTo>
                  <a:lnTo>
                    <a:pt x="674958" y="488037"/>
                  </a:lnTo>
                  <a:lnTo>
                    <a:pt x="690015" y="444683"/>
                  </a:lnTo>
                  <a:lnTo>
                    <a:pt x="699357" y="398959"/>
                  </a:lnTo>
                  <a:lnTo>
                    <a:pt x="702564" y="351282"/>
                  </a:lnTo>
                  <a:lnTo>
                    <a:pt x="699357" y="303604"/>
                  </a:lnTo>
                  <a:lnTo>
                    <a:pt x="690015" y="257880"/>
                  </a:lnTo>
                  <a:lnTo>
                    <a:pt x="674958" y="214526"/>
                  </a:lnTo>
                  <a:lnTo>
                    <a:pt x="654603" y="173961"/>
                  </a:lnTo>
                  <a:lnTo>
                    <a:pt x="629369" y="136603"/>
                  </a:lnTo>
                  <a:lnTo>
                    <a:pt x="599674" y="102870"/>
                  </a:lnTo>
                  <a:lnTo>
                    <a:pt x="565938" y="73179"/>
                  </a:lnTo>
                  <a:lnTo>
                    <a:pt x="528579" y="47949"/>
                  </a:lnTo>
                  <a:lnTo>
                    <a:pt x="488015" y="27598"/>
                  </a:lnTo>
                  <a:lnTo>
                    <a:pt x="444665" y="12544"/>
                  </a:lnTo>
                  <a:lnTo>
                    <a:pt x="398948" y="3205"/>
                  </a:lnTo>
                  <a:lnTo>
                    <a:pt x="351281" y="0"/>
                  </a:lnTo>
                  <a:close/>
                </a:path>
              </a:pathLst>
            </a:custGeom>
            <a:solidFill>
              <a:srgbClr val="CED1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6" name="object 11"/>
            <p:cNvSpPr/>
            <p:nvPr/>
          </p:nvSpPr>
          <p:spPr>
            <a:xfrm>
              <a:off x="696240" y="2021040"/>
              <a:ext cx="619920" cy="309600"/>
            </a:xfrm>
            <a:custGeom>
              <a:avLst/>
              <a:gdLst/>
              <a:ahLst/>
              <a:cxnLst/>
              <a:rect l="l" t="t" r="r" b="b"/>
              <a:pathLst>
                <a:path w="562610" h="281305">
                  <a:moveTo>
                    <a:pt x="562355" y="0"/>
                  </a:moveTo>
                  <a:lnTo>
                    <a:pt x="0" y="0"/>
                  </a:lnTo>
                  <a:lnTo>
                    <a:pt x="3680" y="45615"/>
                  </a:lnTo>
                  <a:lnTo>
                    <a:pt x="14334" y="88885"/>
                  </a:lnTo>
                  <a:lnTo>
                    <a:pt x="31383" y="129231"/>
                  </a:lnTo>
                  <a:lnTo>
                    <a:pt x="54249" y="166073"/>
                  </a:lnTo>
                  <a:lnTo>
                    <a:pt x="82353" y="198834"/>
                  </a:lnTo>
                  <a:lnTo>
                    <a:pt x="115115" y="226935"/>
                  </a:lnTo>
                  <a:lnTo>
                    <a:pt x="151958" y="249799"/>
                  </a:lnTo>
                  <a:lnTo>
                    <a:pt x="192301" y="266846"/>
                  </a:lnTo>
                  <a:lnTo>
                    <a:pt x="235568" y="277498"/>
                  </a:lnTo>
                  <a:lnTo>
                    <a:pt x="281177" y="281177"/>
                  </a:lnTo>
                  <a:lnTo>
                    <a:pt x="326787" y="277498"/>
                  </a:lnTo>
                  <a:lnTo>
                    <a:pt x="370054" y="266846"/>
                  </a:lnTo>
                  <a:lnTo>
                    <a:pt x="410397" y="249799"/>
                  </a:lnTo>
                  <a:lnTo>
                    <a:pt x="447240" y="226935"/>
                  </a:lnTo>
                  <a:lnTo>
                    <a:pt x="480002" y="198834"/>
                  </a:lnTo>
                  <a:lnTo>
                    <a:pt x="508106" y="166073"/>
                  </a:lnTo>
                  <a:lnTo>
                    <a:pt x="530972" y="129231"/>
                  </a:lnTo>
                  <a:lnTo>
                    <a:pt x="548021" y="88885"/>
                  </a:lnTo>
                  <a:lnTo>
                    <a:pt x="558675" y="45615"/>
                  </a:lnTo>
                  <a:lnTo>
                    <a:pt x="562355" y="0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7" name="object 12"/>
            <p:cNvSpPr/>
            <p:nvPr/>
          </p:nvSpPr>
          <p:spPr>
            <a:xfrm>
              <a:off x="696240" y="2021040"/>
              <a:ext cx="619920" cy="309600"/>
            </a:xfrm>
            <a:custGeom>
              <a:avLst/>
              <a:gdLst/>
              <a:ahLst/>
              <a:cxnLst/>
              <a:rect l="l" t="t" r="r" b="b"/>
              <a:pathLst>
                <a:path w="562610" h="281305">
                  <a:moveTo>
                    <a:pt x="562355" y="0"/>
                  </a:moveTo>
                  <a:lnTo>
                    <a:pt x="558675" y="45615"/>
                  </a:lnTo>
                  <a:lnTo>
                    <a:pt x="548021" y="88885"/>
                  </a:lnTo>
                  <a:lnTo>
                    <a:pt x="530972" y="129231"/>
                  </a:lnTo>
                  <a:lnTo>
                    <a:pt x="508106" y="166073"/>
                  </a:lnTo>
                  <a:lnTo>
                    <a:pt x="480002" y="198834"/>
                  </a:lnTo>
                  <a:lnTo>
                    <a:pt x="447240" y="226935"/>
                  </a:lnTo>
                  <a:lnTo>
                    <a:pt x="410397" y="249799"/>
                  </a:lnTo>
                  <a:lnTo>
                    <a:pt x="370054" y="266846"/>
                  </a:lnTo>
                  <a:lnTo>
                    <a:pt x="326787" y="277498"/>
                  </a:lnTo>
                  <a:lnTo>
                    <a:pt x="281177" y="281177"/>
                  </a:lnTo>
                  <a:lnTo>
                    <a:pt x="235568" y="277498"/>
                  </a:lnTo>
                  <a:lnTo>
                    <a:pt x="192301" y="266846"/>
                  </a:lnTo>
                  <a:lnTo>
                    <a:pt x="151958" y="249799"/>
                  </a:lnTo>
                  <a:lnTo>
                    <a:pt x="115115" y="226935"/>
                  </a:lnTo>
                  <a:lnTo>
                    <a:pt x="82353" y="198834"/>
                  </a:lnTo>
                  <a:lnTo>
                    <a:pt x="54249" y="166073"/>
                  </a:lnTo>
                  <a:lnTo>
                    <a:pt x="31383" y="129231"/>
                  </a:lnTo>
                  <a:lnTo>
                    <a:pt x="14334" y="88885"/>
                  </a:lnTo>
                  <a:lnTo>
                    <a:pt x="3680" y="45615"/>
                  </a:lnTo>
                  <a:lnTo>
                    <a:pt x="0" y="0"/>
                  </a:lnTo>
                  <a:lnTo>
                    <a:pt x="562355" y="0"/>
                  </a:lnTo>
                  <a:close/>
                </a:path>
              </a:pathLst>
            </a:custGeom>
            <a:noFill/>
            <a:ln w="25908">
              <a:solidFill>
                <a:srgbClr val="3E527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08" name="object 13"/>
          <p:cNvSpPr/>
          <p:nvPr/>
        </p:nvSpPr>
        <p:spPr>
          <a:xfrm>
            <a:off x="397980" y="2588760"/>
            <a:ext cx="4334040" cy="27314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8320" rIns="0" bIns="0" anchor="t">
            <a:spAutoFit/>
          </a:bodyPr>
          <a:lstStyle/>
          <a:p>
            <a:pPr marL="298350" indent="-285750">
              <a:lnSpc>
                <a:spcPct val="100000"/>
              </a:lnSpc>
              <a:spcBef>
                <a:spcPts val="459"/>
              </a:spcBef>
              <a:buFont typeface="Wingdings" panose="05000000000000000000" pitchFamily="2" charset="2"/>
              <a:buChar char="§"/>
            </a:pPr>
            <a:r>
              <a:rPr lang="en-US" sz="1400" b="0" strike="noStrike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Billing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collection</a:t>
            </a:r>
            <a:r>
              <a:rPr lang="en-US" sz="1400" b="0" strike="noStrike" spc="-17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Efficiency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8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Dependency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1400" b="0" strike="noStrike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Manual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Meter </a:t>
            </a:r>
            <a:r>
              <a:rPr lang="en-US" sz="1400" b="0" strike="noStrike" spc="-6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Reading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400" b="0" strike="noStrike" spc="-5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Provisional</a:t>
            </a:r>
            <a:r>
              <a:rPr lang="en-US" sz="1400" b="0" strike="noStrike" spc="-22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4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Billings  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6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Challenging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1400" b="0" strike="noStrike" spc="-114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Disconnection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350" indent="-285750">
              <a:lnSpc>
                <a:spcPct val="100000"/>
              </a:lnSpc>
              <a:spcBef>
                <a:spcPts val="360"/>
              </a:spcBef>
              <a:buFont typeface="Wingdings" panose="05000000000000000000" pitchFamily="2" charset="2"/>
              <a:buChar char="§"/>
            </a:pPr>
            <a:r>
              <a:rPr lang="en-US" sz="1400" b="0" strike="noStrike" spc="-8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Hefty</a:t>
            </a:r>
            <a:r>
              <a:rPr lang="en-US" sz="1400" b="0" strike="noStrike" spc="-10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6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Arrears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3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sz="1400" b="0" strike="noStrike" spc="-5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options of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Pre-Paid </a:t>
            </a:r>
            <a:r>
              <a:rPr lang="en-US" sz="1400" b="0" strike="noStrike" spc="-18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1400" b="0" strike="noStrike" spc="-8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Metering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facility </a:t>
            </a:r>
            <a:r>
              <a:rPr lang="en-US" sz="1400" b="0" strike="noStrike" spc="-8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400" b="0" strike="noStrike" spc="-5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customers 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6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Reading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availability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existing </a:t>
            </a:r>
            <a:r>
              <a:rPr lang="en-US" sz="1400" b="0" strike="noStrike" spc="-1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AMR </a:t>
            </a:r>
            <a:r>
              <a:rPr lang="en-US" sz="1400" b="0" strike="noStrike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1400" b="0" strike="noStrike" spc="-3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GPRS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5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Absence</a:t>
            </a:r>
            <a:r>
              <a:rPr lang="en-US" sz="1400" b="0" strike="noStrike" spc="-9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5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1400" b="0" strike="noStrike" spc="-9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8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centralized</a:t>
            </a:r>
            <a:r>
              <a:rPr lang="en-US" sz="1400" b="0" strike="noStrike" spc="-8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18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MDM</a:t>
            </a:r>
            <a:r>
              <a:rPr lang="en-US" sz="1400" b="0" strike="noStrike" spc="-9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system,</a:t>
            </a:r>
            <a:r>
              <a:rPr lang="en-US" sz="1400" b="0" strike="noStrike" spc="-10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8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en-US" sz="1400" b="0" strike="noStrike" spc="-9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en-US" sz="1400" b="0" strike="noStrike" spc="-8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41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en-US" sz="1400" b="0" strike="noStrike" spc="-9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sz="1400" b="0" strike="noStrike" spc="-111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350" indent="-285750">
              <a:lnSpc>
                <a:spcPts val="1225"/>
              </a:lnSpc>
              <a:buFont typeface="Wingdings" panose="05000000000000000000" pitchFamily="2" charset="2"/>
              <a:buChar char="§"/>
            </a:pPr>
            <a:r>
              <a:rPr lang="en-US" sz="1400" b="0" strike="noStrike" spc="-8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proactive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analytics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1400" b="0" strike="noStrike" spc="-9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theft </a:t>
            </a:r>
            <a:r>
              <a:rPr lang="en-US" sz="1400" b="0" strike="noStrike" spc="-8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detection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400" b="0" strike="noStrike" spc="-7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Audit </a:t>
            </a:r>
            <a:r>
              <a:rPr lang="en-US" sz="1400" b="0" strike="noStrike" spc="-7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400" b="0" strike="noStrike" spc="-211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9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en-US" sz="14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97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revenue related </a:t>
            </a:r>
            <a:r>
              <a:rPr lang="en-US" sz="1400" b="0" strike="noStrike" spc="-1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issues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350" indent="-285750">
              <a:lnSpc>
                <a:spcPct val="100000"/>
              </a:lnSpc>
              <a:spcBef>
                <a:spcPts val="366"/>
              </a:spcBef>
              <a:buFont typeface="Wingdings" panose="05000000000000000000" pitchFamily="2" charset="2"/>
              <a:buChar char="§"/>
            </a:pPr>
            <a:r>
              <a:rPr lang="en-US" sz="1400" b="0" strike="noStrike" spc="-66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Consumer </a:t>
            </a:r>
            <a:r>
              <a:rPr lang="en-US" sz="1400" b="0" strike="noStrike" spc="-60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Complaints (Billing </a:t>
            </a:r>
            <a:r>
              <a:rPr lang="en-US" sz="1400" b="0" strike="noStrike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Disputes</a:t>
            </a:r>
            <a:r>
              <a:rPr lang="en-US" sz="1400" b="0" strike="noStrike" spc="-185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strike="noStrike" spc="-9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etc.)</a:t>
            </a:r>
            <a:endParaRPr lang="en-US" sz="1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" name="object 14"/>
          <p:cNvSpPr/>
          <p:nvPr/>
        </p:nvSpPr>
        <p:spPr>
          <a:xfrm>
            <a:off x="1599120" y="1967400"/>
            <a:ext cx="6310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US" sz="2100" b="0" strike="noStrike" spc="-131">
                <a:solidFill>
                  <a:srgbClr val="253147"/>
                </a:solidFill>
                <a:latin typeface="Trebuchet MS"/>
              </a:rPr>
              <a:t>Need</a:t>
            </a:r>
            <a:endParaRPr lang="en-US" sz="2100" b="0" strike="noStrike" spc="-1">
              <a:latin typeface="Arial"/>
            </a:endParaRPr>
          </a:p>
        </p:txBody>
      </p:sp>
      <p:grpSp>
        <p:nvGrpSpPr>
          <p:cNvPr id="310" name="object 15"/>
          <p:cNvGrpSpPr/>
          <p:nvPr/>
        </p:nvGrpSpPr>
        <p:grpSpPr>
          <a:xfrm>
            <a:off x="5350680" y="1632960"/>
            <a:ext cx="772200" cy="774720"/>
            <a:chOff x="5350680" y="1632960"/>
            <a:chExt cx="772200" cy="774720"/>
          </a:xfrm>
        </p:grpSpPr>
        <p:sp>
          <p:nvSpPr>
            <p:cNvPr id="311" name="object 16"/>
            <p:cNvSpPr/>
            <p:nvPr/>
          </p:nvSpPr>
          <p:spPr>
            <a:xfrm>
              <a:off x="5350680" y="1632960"/>
              <a:ext cx="772200" cy="774720"/>
            </a:xfrm>
            <a:custGeom>
              <a:avLst/>
              <a:gdLst/>
              <a:ahLst/>
              <a:cxnLst/>
              <a:rect l="l" t="t" r="r" b="b"/>
              <a:pathLst>
                <a:path w="701039" h="702944">
                  <a:moveTo>
                    <a:pt x="350520" y="0"/>
                  </a:moveTo>
                  <a:lnTo>
                    <a:pt x="302964" y="3205"/>
                  </a:lnTo>
                  <a:lnTo>
                    <a:pt x="257351" y="12544"/>
                  </a:lnTo>
                  <a:lnTo>
                    <a:pt x="214098" y="27598"/>
                  </a:lnTo>
                  <a:lnTo>
                    <a:pt x="173623" y="47949"/>
                  </a:lnTo>
                  <a:lnTo>
                    <a:pt x="136344" y="73179"/>
                  </a:lnTo>
                  <a:lnTo>
                    <a:pt x="102679" y="102869"/>
                  </a:lnTo>
                  <a:lnTo>
                    <a:pt x="73047" y="136603"/>
                  </a:lnTo>
                  <a:lnTo>
                    <a:pt x="47864" y="173961"/>
                  </a:lnTo>
                  <a:lnTo>
                    <a:pt x="27551" y="214526"/>
                  </a:lnTo>
                  <a:lnTo>
                    <a:pt x="12523" y="257880"/>
                  </a:lnTo>
                  <a:lnTo>
                    <a:pt x="3200" y="303604"/>
                  </a:lnTo>
                  <a:lnTo>
                    <a:pt x="0" y="351282"/>
                  </a:lnTo>
                  <a:lnTo>
                    <a:pt x="3200" y="398959"/>
                  </a:lnTo>
                  <a:lnTo>
                    <a:pt x="12523" y="444683"/>
                  </a:lnTo>
                  <a:lnTo>
                    <a:pt x="27551" y="488037"/>
                  </a:lnTo>
                  <a:lnTo>
                    <a:pt x="47864" y="528602"/>
                  </a:lnTo>
                  <a:lnTo>
                    <a:pt x="73047" y="565960"/>
                  </a:lnTo>
                  <a:lnTo>
                    <a:pt x="102679" y="599694"/>
                  </a:lnTo>
                  <a:lnTo>
                    <a:pt x="136344" y="629384"/>
                  </a:lnTo>
                  <a:lnTo>
                    <a:pt x="173623" y="654614"/>
                  </a:lnTo>
                  <a:lnTo>
                    <a:pt x="214098" y="674965"/>
                  </a:lnTo>
                  <a:lnTo>
                    <a:pt x="257351" y="690019"/>
                  </a:lnTo>
                  <a:lnTo>
                    <a:pt x="302964" y="699358"/>
                  </a:lnTo>
                  <a:lnTo>
                    <a:pt x="350520" y="702564"/>
                  </a:lnTo>
                  <a:lnTo>
                    <a:pt x="398075" y="699358"/>
                  </a:lnTo>
                  <a:lnTo>
                    <a:pt x="443688" y="690019"/>
                  </a:lnTo>
                  <a:lnTo>
                    <a:pt x="486941" y="674965"/>
                  </a:lnTo>
                  <a:lnTo>
                    <a:pt x="527416" y="654614"/>
                  </a:lnTo>
                  <a:lnTo>
                    <a:pt x="564695" y="629384"/>
                  </a:lnTo>
                  <a:lnTo>
                    <a:pt x="598360" y="599694"/>
                  </a:lnTo>
                  <a:lnTo>
                    <a:pt x="627992" y="565960"/>
                  </a:lnTo>
                  <a:lnTo>
                    <a:pt x="653175" y="528602"/>
                  </a:lnTo>
                  <a:lnTo>
                    <a:pt x="673488" y="488037"/>
                  </a:lnTo>
                  <a:lnTo>
                    <a:pt x="688516" y="444683"/>
                  </a:lnTo>
                  <a:lnTo>
                    <a:pt x="697839" y="398959"/>
                  </a:lnTo>
                  <a:lnTo>
                    <a:pt x="701039" y="351282"/>
                  </a:lnTo>
                  <a:lnTo>
                    <a:pt x="697839" y="303604"/>
                  </a:lnTo>
                  <a:lnTo>
                    <a:pt x="688516" y="257880"/>
                  </a:lnTo>
                  <a:lnTo>
                    <a:pt x="673488" y="214526"/>
                  </a:lnTo>
                  <a:lnTo>
                    <a:pt x="653175" y="173961"/>
                  </a:lnTo>
                  <a:lnTo>
                    <a:pt x="627992" y="136603"/>
                  </a:lnTo>
                  <a:lnTo>
                    <a:pt x="598360" y="102870"/>
                  </a:lnTo>
                  <a:lnTo>
                    <a:pt x="564695" y="73179"/>
                  </a:lnTo>
                  <a:lnTo>
                    <a:pt x="527416" y="47949"/>
                  </a:lnTo>
                  <a:lnTo>
                    <a:pt x="486941" y="27598"/>
                  </a:lnTo>
                  <a:lnTo>
                    <a:pt x="443688" y="12544"/>
                  </a:lnTo>
                  <a:lnTo>
                    <a:pt x="398075" y="3205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CED1D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2" name="object 17"/>
            <p:cNvSpPr/>
            <p:nvPr/>
          </p:nvSpPr>
          <p:spPr>
            <a:xfrm>
              <a:off x="5428800" y="1711080"/>
              <a:ext cx="618480" cy="619920"/>
            </a:xfrm>
            <a:custGeom>
              <a:avLst/>
              <a:gdLst/>
              <a:ahLst/>
              <a:cxnLst/>
              <a:rect l="l" t="t" r="r" b="b"/>
              <a:pathLst>
                <a:path w="561339" h="562610">
                  <a:moveTo>
                    <a:pt x="280416" y="0"/>
                  </a:moveTo>
                  <a:lnTo>
                    <a:pt x="234944" y="3679"/>
                  </a:lnTo>
                  <a:lnTo>
                    <a:pt x="191804" y="14331"/>
                  </a:lnTo>
                  <a:lnTo>
                    <a:pt x="151573" y="31378"/>
                  </a:lnTo>
                  <a:lnTo>
                    <a:pt x="114830" y="54242"/>
                  </a:lnTo>
                  <a:lnTo>
                    <a:pt x="82153" y="82343"/>
                  </a:lnTo>
                  <a:lnTo>
                    <a:pt x="54120" y="115104"/>
                  </a:lnTo>
                  <a:lnTo>
                    <a:pt x="31310" y="151946"/>
                  </a:lnTo>
                  <a:lnTo>
                    <a:pt x="14301" y="192292"/>
                  </a:lnTo>
                  <a:lnTo>
                    <a:pt x="3671" y="235562"/>
                  </a:lnTo>
                  <a:lnTo>
                    <a:pt x="0" y="281177"/>
                  </a:lnTo>
                  <a:lnTo>
                    <a:pt x="3671" y="326793"/>
                  </a:lnTo>
                  <a:lnTo>
                    <a:pt x="14301" y="370063"/>
                  </a:lnTo>
                  <a:lnTo>
                    <a:pt x="31310" y="410409"/>
                  </a:lnTo>
                  <a:lnTo>
                    <a:pt x="54120" y="447251"/>
                  </a:lnTo>
                  <a:lnTo>
                    <a:pt x="82153" y="480012"/>
                  </a:lnTo>
                  <a:lnTo>
                    <a:pt x="114830" y="508113"/>
                  </a:lnTo>
                  <a:lnTo>
                    <a:pt x="151573" y="530977"/>
                  </a:lnTo>
                  <a:lnTo>
                    <a:pt x="191804" y="548024"/>
                  </a:lnTo>
                  <a:lnTo>
                    <a:pt x="234944" y="558676"/>
                  </a:lnTo>
                  <a:lnTo>
                    <a:pt x="280416" y="562355"/>
                  </a:lnTo>
                  <a:lnTo>
                    <a:pt x="325887" y="558676"/>
                  </a:lnTo>
                  <a:lnTo>
                    <a:pt x="369027" y="548024"/>
                  </a:lnTo>
                  <a:lnTo>
                    <a:pt x="409258" y="530977"/>
                  </a:lnTo>
                  <a:lnTo>
                    <a:pt x="446001" y="508113"/>
                  </a:lnTo>
                  <a:lnTo>
                    <a:pt x="478678" y="480012"/>
                  </a:lnTo>
                  <a:lnTo>
                    <a:pt x="506711" y="447251"/>
                  </a:lnTo>
                  <a:lnTo>
                    <a:pt x="529521" y="410409"/>
                  </a:lnTo>
                  <a:lnTo>
                    <a:pt x="546530" y="370063"/>
                  </a:lnTo>
                  <a:lnTo>
                    <a:pt x="557160" y="326793"/>
                  </a:lnTo>
                  <a:lnTo>
                    <a:pt x="560832" y="281177"/>
                  </a:lnTo>
                  <a:lnTo>
                    <a:pt x="557160" y="235562"/>
                  </a:lnTo>
                  <a:lnTo>
                    <a:pt x="546530" y="192292"/>
                  </a:lnTo>
                  <a:lnTo>
                    <a:pt x="529521" y="151946"/>
                  </a:lnTo>
                  <a:lnTo>
                    <a:pt x="506711" y="115104"/>
                  </a:lnTo>
                  <a:lnTo>
                    <a:pt x="478678" y="82343"/>
                  </a:lnTo>
                  <a:lnTo>
                    <a:pt x="446001" y="54242"/>
                  </a:lnTo>
                  <a:lnTo>
                    <a:pt x="409258" y="31378"/>
                  </a:lnTo>
                  <a:lnTo>
                    <a:pt x="369027" y="14331"/>
                  </a:lnTo>
                  <a:lnTo>
                    <a:pt x="325887" y="3679"/>
                  </a:lnTo>
                  <a:lnTo>
                    <a:pt x="280416" y="0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3" name="object 18"/>
            <p:cNvSpPr/>
            <p:nvPr/>
          </p:nvSpPr>
          <p:spPr>
            <a:xfrm>
              <a:off x="5428800" y="1711080"/>
              <a:ext cx="618480" cy="619920"/>
            </a:xfrm>
            <a:custGeom>
              <a:avLst/>
              <a:gdLst/>
              <a:ahLst/>
              <a:cxnLst/>
              <a:rect l="l" t="t" r="r" b="b"/>
              <a:pathLst>
                <a:path w="561339" h="562610">
                  <a:moveTo>
                    <a:pt x="280416" y="0"/>
                  </a:moveTo>
                  <a:lnTo>
                    <a:pt x="325887" y="3679"/>
                  </a:lnTo>
                  <a:lnTo>
                    <a:pt x="369027" y="14331"/>
                  </a:lnTo>
                  <a:lnTo>
                    <a:pt x="409258" y="31378"/>
                  </a:lnTo>
                  <a:lnTo>
                    <a:pt x="446001" y="54242"/>
                  </a:lnTo>
                  <a:lnTo>
                    <a:pt x="478678" y="82343"/>
                  </a:lnTo>
                  <a:lnTo>
                    <a:pt x="506711" y="115104"/>
                  </a:lnTo>
                  <a:lnTo>
                    <a:pt x="529521" y="151946"/>
                  </a:lnTo>
                  <a:lnTo>
                    <a:pt x="546530" y="192292"/>
                  </a:lnTo>
                  <a:lnTo>
                    <a:pt x="557160" y="235562"/>
                  </a:lnTo>
                  <a:lnTo>
                    <a:pt x="560832" y="281177"/>
                  </a:lnTo>
                  <a:lnTo>
                    <a:pt x="557160" y="326793"/>
                  </a:lnTo>
                  <a:lnTo>
                    <a:pt x="546530" y="370063"/>
                  </a:lnTo>
                  <a:lnTo>
                    <a:pt x="529521" y="410409"/>
                  </a:lnTo>
                  <a:lnTo>
                    <a:pt x="506711" y="447251"/>
                  </a:lnTo>
                  <a:lnTo>
                    <a:pt x="478678" y="480012"/>
                  </a:lnTo>
                  <a:lnTo>
                    <a:pt x="446001" y="508113"/>
                  </a:lnTo>
                  <a:lnTo>
                    <a:pt x="409258" y="530977"/>
                  </a:lnTo>
                  <a:lnTo>
                    <a:pt x="369027" y="548024"/>
                  </a:lnTo>
                  <a:lnTo>
                    <a:pt x="325887" y="558676"/>
                  </a:lnTo>
                  <a:lnTo>
                    <a:pt x="280416" y="562355"/>
                  </a:lnTo>
                  <a:lnTo>
                    <a:pt x="234944" y="558676"/>
                  </a:lnTo>
                  <a:lnTo>
                    <a:pt x="191804" y="548024"/>
                  </a:lnTo>
                  <a:lnTo>
                    <a:pt x="151573" y="530977"/>
                  </a:lnTo>
                  <a:lnTo>
                    <a:pt x="114830" y="508113"/>
                  </a:lnTo>
                  <a:lnTo>
                    <a:pt x="82153" y="480012"/>
                  </a:lnTo>
                  <a:lnTo>
                    <a:pt x="54120" y="447251"/>
                  </a:lnTo>
                  <a:lnTo>
                    <a:pt x="31310" y="410409"/>
                  </a:lnTo>
                  <a:lnTo>
                    <a:pt x="14301" y="370063"/>
                  </a:lnTo>
                  <a:lnTo>
                    <a:pt x="3671" y="326793"/>
                  </a:lnTo>
                  <a:lnTo>
                    <a:pt x="0" y="281177"/>
                  </a:lnTo>
                  <a:lnTo>
                    <a:pt x="3671" y="235562"/>
                  </a:lnTo>
                  <a:lnTo>
                    <a:pt x="14301" y="192292"/>
                  </a:lnTo>
                  <a:lnTo>
                    <a:pt x="31310" y="151946"/>
                  </a:lnTo>
                  <a:lnTo>
                    <a:pt x="54120" y="115104"/>
                  </a:lnTo>
                  <a:lnTo>
                    <a:pt x="82153" y="82343"/>
                  </a:lnTo>
                  <a:lnTo>
                    <a:pt x="114830" y="54242"/>
                  </a:lnTo>
                  <a:lnTo>
                    <a:pt x="151573" y="31378"/>
                  </a:lnTo>
                  <a:lnTo>
                    <a:pt x="191804" y="14331"/>
                  </a:lnTo>
                  <a:lnTo>
                    <a:pt x="234944" y="3679"/>
                  </a:lnTo>
                  <a:lnTo>
                    <a:pt x="280416" y="0"/>
                  </a:lnTo>
                  <a:close/>
                </a:path>
              </a:pathLst>
            </a:custGeom>
            <a:noFill/>
            <a:ln w="25908">
              <a:solidFill>
                <a:srgbClr val="3E527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14" name="object 19"/>
          <p:cNvSpPr/>
          <p:nvPr/>
        </p:nvSpPr>
        <p:spPr>
          <a:xfrm>
            <a:off x="5177160" y="2637933"/>
            <a:ext cx="4120560" cy="30117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298350" indent="-285750">
              <a:lnSpc>
                <a:spcPts val="1301"/>
              </a:lnSpc>
              <a:spcBef>
                <a:spcPts val="258"/>
              </a:spcBef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Scheduled / On-demand Meter data reading at configurable  intervals</a:t>
            </a:r>
          </a:p>
          <a:p>
            <a:pPr marL="298350" indent="-285750">
              <a:lnSpc>
                <a:spcPts val="1800"/>
              </a:lnSpc>
              <a:spcBef>
                <a:spcPts val="96"/>
              </a:spcBef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Remote Disconnection / Reconnection  </a:t>
            </a:r>
          </a:p>
          <a:p>
            <a:pPr marL="298350" indent="-285750">
              <a:lnSpc>
                <a:spcPts val="1800"/>
              </a:lnSpc>
              <a:spcBef>
                <a:spcPts val="96"/>
              </a:spcBef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of day (TOD)/TOU metering</a:t>
            </a:r>
          </a:p>
          <a:p>
            <a:pPr marL="298350" indent="-285750">
              <a:lnSpc>
                <a:spcPct val="100000"/>
              </a:lnSpc>
              <a:spcBef>
                <a:spcPts val="241"/>
              </a:spcBef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Alarm/Event detection, notification and reporting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Meter tampering / theft detection  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 Control / Load Limiting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 Meter can use as Pre-paid / Post-paid/Net-metering 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Accounting &amp; Audit  </a:t>
            </a:r>
          </a:p>
          <a:p>
            <a:pPr marL="2983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Remote firmware upgrade</a:t>
            </a:r>
          </a:p>
          <a:p>
            <a:pPr marL="298350" indent="-285750">
              <a:lnSpc>
                <a:spcPts val="1301"/>
              </a:lnSpc>
              <a:spcBef>
                <a:spcPts val="524"/>
              </a:spcBef>
              <a:buFont typeface="Wingdings" panose="05000000000000000000" pitchFamily="2" charset="2"/>
              <a:buChar char="§"/>
            </a:pPr>
            <a:r>
              <a:rPr lang="en-US" sz="1400" spc="-52" dirty="0">
                <a:solidFill>
                  <a:srgbClr val="2531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Futuristic technologies like EV Charging Station, Street Light  Automation, etc. can be integrated with the AMI Infrastructure</a:t>
            </a:r>
          </a:p>
        </p:txBody>
      </p:sp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331320" y="1649160"/>
            <a:ext cx="1812240" cy="10202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>
              <a:lnSpc>
                <a:spcPts val="2395"/>
              </a:lnSpc>
              <a:spcBef>
                <a:spcPts val="99"/>
              </a:spcBef>
            </a:pPr>
            <a:r>
              <a:rPr lang="en-US" sz="2100" b="0" strike="noStrike" spc="-120">
                <a:solidFill>
                  <a:srgbClr val="253147"/>
                </a:solidFill>
                <a:latin typeface="Trebuchet MS"/>
              </a:rPr>
              <a:t>Smart</a:t>
            </a:r>
            <a:r>
              <a:rPr lang="en-US" sz="2100" b="0" strike="noStrike" spc="-231">
                <a:solidFill>
                  <a:srgbClr val="253147"/>
                </a:solidFill>
                <a:latin typeface="Trebuchet MS"/>
              </a:rPr>
              <a:t> </a:t>
            </a:r>
            <a:r>
              <a:rPr lang="en-US" sz="2100" b="0" strike="noStrike" spc="-114">
                <a:solidFill>
                  <a:srgbClr val="253147"/>
                </a:solidFill>
                <a:latin typeface="Trebuchet MS"/>
              </a:rPr>
              <a:t>Metering</a:t>
            </a:r>
            <a:endParaRPr lang="en-US" sz="2100" b="0" strike="noStrike" spc="-1">
              <a:latin typeface="Calibri"/>
            </a:endParaRPr>
          </a:p>
          <a:p>
            <a:pPr marL="12600">
              <a:lnSpc>
                <a:spcPts val="2395"/>
              </a:lnSpc>
            </a:pPr>
            <a:r>
              <a:rPr lang="en-US" sz="2100" b="0" strike="noStrike" spc="-114">
                <a:solidFill>
                  <a:srgbClr val="253147"/>
                </a:solidFill>
                <a:latin typeface="Trebuchet MS"/>
              </a:rPr>
              <a:t>Functionalities</a:t>
            </a:r>
            <a:endParaRPr lang="en-US" sz="2100" b="0" strike="noStrike" spc="-1">
              <a:latin typeface="Calibri"/>
            </a:endParaRPr>
          </a:p>
        </p:txBody>
      </p:sp>
      <p:pic>
        <p:nvPicPr>
          <p:cNvPr id="316" name="Picture 1" descr="Z:\Puneet Sharma\Energy Meter\Tender Docs\Mel Logo red.JPG"/>
          <p:cNvPicPr/>
          <p:nvPr/>
        </p:nvPicPr>
        <p:blipFill>
          <a:blip r:embed="rId3"/>
          <a:stretch/>
        </p:blipFill>
        <p:spPr>
          <a:xfrm>
            <a:off x="9040320" y="10440"/>
            <a:ext cx="918000" cy="1095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50953" y="517680"/>
            <a:ext cx="5244840" cy="96156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noAutofit/>
          </a:bodyPr>
          <a:lstStyle/>
          <a:p>
            <a:pPr marL="905400">
              <a:lnSpc>
                <a:spcPct val="100000"/>
              </a:lnSpc>
              <a:spcBef>
                <a:spcPts val="1806"/>
              </a:spcBef>
            </a:pPr>
            <a:r>
              <a:rPr lang="en-US" sz="2000" b="1" spc="-7" dirty="0">
                <a:solidFill>
                  <a:srgbClr val="FFFFFF"/>
                </a:solidFill>
                <a:latin typeface="Roboto Condensed"/>
                <a:ea typeface="+mn-ea"/>
                <a:cs typeface="+mn-cs"/>
              </a:rPr>
              <a:t>Components - Advanced Metering Infrastructure</a:t>
            </a:r>
          </a:p>
        </p:txBody>
      </p:sp>
      <p:sp>
        <p:nvSpPr>
          <p:cNvPr id="366" name="object 92"/>
          <p:cNvSpPr/>
          <p:nvPr/>
        </p:nvSpPr>
        <p:spPr>
          <a:xfrm>
            <a:off x="325800" y="596160"/>
            <a:ext cx="341280" cy="443160"/>
          </a:xfrm>
          <a:custGeom>
            <a:avLst/>
            <a:gdLst/>
            <a:ahLst/>
            <a:cxnLst/>
            <a:rect l="l" t="t" r="r" b="b"/>
            <a:pathLst>
              <a:path w="309880" h="402590">
                <a:moveTo>
                  <a:pt x="24384" y="383920"/>
                </a:moveTo>
                <a:lnTo>
                  <a:pt x="24841" y="386714"/>
                </a:lnTo>
                <a:lnTo>
                  <a:pt x="25298" y="389889"/>
                </a:lnTo>
                <a:lnTo>
                  <a:pt x="38735" y="402335"/>
                </a:lnTo>
                <a:lnTo>
                  <a:pt x="41960" y="402335"/>
                </a:lnTo>
                <a:lnTo>
                  <a:pt x="299173" y="402335"/>
                </a:lnTo>
                <a:lnTo>
                  <a:pt x="300570" y="402335"/>
                </a:lnTo>
                <a:lnTo>
                  <a:pt x="301955" y="401827"/>
                </a:lnTo>
                <a:lnTo>
                  <a:pt x="309333" y="382015"/>
                </a:lnTo>
                <a:lnTo>
                  <a:pt x="309333" y="61087"/>
                </a:lnTo>
                <a:lnTo>
                  <a:pt x="309333" y="58292"/>
                </a:lnTo>
                <a:lnTo>
                  <a:pt x="308889" y="56006"/>
                </a:lnTo>
                <a:lnTo>
                  <a:pt x="308432" y="54609"/>
                </a:lnTo>
                <a:lnTo>
                  <a:pt x="307492" y="53212"/>
                </a:lnTo>
                <a:lnTo>
                  <a:pt x="306108" y="52704"/>
                </a:lnTo>
                <a:lnTo>
                  <a:pt x="304266" y="52324"/>
                </a:lnTo>
                <a:lnTo>
                  <a:pt x="299173" y="51815"/>
                </a:lnTo>
                <a:moveTo>
                  <a:pt x="271703" y="18287"/>
                </a:moveTo>
                <a:lnTo>
                  <a:pt x="14782" y="18287"/>
                </a:lnTo>
                <a:lnTo>
                  <a:pt x="12014" y="18795"/>
                </a:lnTo>
                <a:lnTo>
                  <a:pt x="9245" y="19684"/>
                </a:lnTo>
                <a:lnTo>
                  <a:pt x="6477" y="20574"/>
                </a:lnTo>
                <a:lnTo>
                  <a:pt x="4165" y="22478"/>
                </a:lnTo>
                <a:lnTo>
                  <a:pt x="2298" y="24764"/>
                </a:lnTo>
                <a:lnTo>
                  <a:pt x="1396" y="27558"/>
                </a:lnTo>
                <a:lnTo>
                  <a:pt x="457" y="30352"/>
                </a:lnTo>
                <a:lnTo>
                  <a:pt x="0" y="33146"/>
                </a:lnTo>
                <a:lnTo>
                  <a:pt x="0" y="355472"/>
                </a:lnTo>
                <a:lnTo>
                  <a:pt x="457" y="358266"/>
                </a:lnTo>
                <a:lnTo>
                  <a:pt x="1396" y="361060"/>
                </a:lnTo>
                <a:lnTo>
                  <a:pt x="2298" y="363854"/>
                </a:lnTo>
                <a:lnTo>
                  <a:pt x="4165" y="366140"/>
                </a:lnTo>
                <a:lnTo>
                  <a:pt x="6477" y="368045"/>
                </a:lnTo>
                <a:lnTo>
                  <a:pt x="9245" y="368934"/>
                </a:lnTo>
                <a:lnTo>
                  <a:pt x="12014" y="369824"/>
                </a:lnTo>
                <a:lnTo>
                  <a:pt x="14782" y="370331"/>
                </a:lnTo>
                <a:lnTo>
                  <a:pt x="271703" y="370331"/>
                </a:lnTo>
                <a:lnTo>
                  <a:pt x="274472" y="369824"/>
                </a:lnTo>
                <a:lnTo>
                  <a:pt x="277253" y="368934"/>
                </a:lnTo>
                <a:lnTo>
                  <a:pt x="280035" y="368045"/>
                </a:lnTo>
                <a:lnTo>
                  <a:pt x="286499" y="355472"/>
                </a:lnTo>
                <a:lnTo>
                  <a:pt x="286499" y="33146"/>
                </a:lnTo>
                <a:lnTo>
                  <a:pt x="271703" y="18287"/>
                </a:lnTo>
                <a:moveTo>
                  <a:pt x="173723" y="22859"/>
                </a:moveTo>
                <a:lnTo>
                  <a:pt x="176898" y="23367"/>
                </a:lnTo>
                <a:lnTo>
                  <a:pt x="180060" y="24256"/>
                </a:lnTo>
                <a:lnTo>
                  <a:pt x="190474" y="39624"/>
                </a:lnTo>
                <a:lnTo>
                  <a:pt x="173723" y="56387"/>
                </a:lnTo>
                <a:lnTo>
                  <a:pt x="156972" y="39624"/>
                </a:lnTo>
                <a:lnTo>
                  <a:pt x="173723" y="22859"/>
                </a:lnTo>
                <a:moveTo>
                  <a:pt x="110490" y="22859"/>
                </a:moveTo>
                <a:lnTo>
                  <a:pt x="113792" y="23367"/>
                </a:lnTo>
                <a:lnTo>
                  <a:pt x="117119" y="24256"/>
                </a:lnTo>
                <a:lnTo>
                  <a:pt x="128003" y="39624"/>
                </a:lnTo>
                <a:lnTo>
                  <a:pt x="110490" y="56387"/>
                </a:lnTo>
                <a:lnTo>
                  <a:pt x="92976" y="39624"/>
                </a:lnTo>
                <a:lnTo>
                  <a:pt x="110490" y="22859"/>
                </a:lnTo>
                <a:moveTo>
                  <a:pt x="30467" y="39624"/>
                </a:moveTo>
                <a:lnTo>
                  <a:pt x="30949" y="36449"/>
                </a:lnTo>
                <a:lnTo>
                  <a:pt x="31889" y="33274"/>
                </a:lnTo>
                <a:lnTo>
                  <a:pt x="48006" y="22859"/>
                </a:lnTo>
                <a:lnTo>
                  <a:pt x="65519" y="39624"/>
                </a:lnTo>
                <a:lnTo>
                  <a:pt x="48006" y="56387"/>
                </a:lnTo>
                <a:lnTo>
                  <a:pt x="30467" y="39624"/>
                </a:lnTo>
                <a:moveTo>
                  <a:pt x="146278" y="262127"/>
                </a:moveTo>
                <a:lnTo>
                  <a:pt x="45707" y="262127"/>
                </a:lnTo>
                <a:moveTo>
                  <a:pt x="239242" y="220979"/>
                </a:moveTo>
                <a:lnTo>
                  <a:pt x="45707" y="220979"/>
                </a:lnTo>
                <a:moveTo>
                  <a:pt x="239242" y="179831"/>
                </a:moveTo>
                <a:lnTo>
                  <a:pt x="45707" y="179831"/>
                </a:lnTo>
                <a:moveTo>
                  <a:pt x="239242" y="137159"/>
                </a:moveTo>
                <a:lnTo>
                  <a:pt x="45707" y="137159"/>
                </a:lnTo>
                <a:moveTo>
                  <a:pt x="236194" y="56387"/>
                </a:moveTo>
                <a:lnTo>
                  <a:pt x="233032" y="55879"/>
                </a:lnTo>
                <a:lnTo>
                  <a:pt x="229857" y="54990"/>
                </a:lnTo>
                <a:lnTo>
                  <a:pt x="219443" y="39624"/>
                </a:lnTo>
                <a:lnTo>
                  <a:pt x="236194" y="22859"/>
                </a:lnTo>
                <a:lnTo>
                  <a:pt x="252958" y="39624"/>
                </a:lnTo>
                <a:lnTo>
                  <a:pt x="236194" y="56387"/>
                </a:lnTo>
                <a:moveTo>
                  <a:pt x="48755" y="0"/>
                </a:moveTo>
                <a:lnTo>
                  <a:pt x="48755" y="38100"/>
                </a:lnTo>
                <a:moveTo>
                  <a:pt x="112763" y="0"/>
                </a:moveTo>
                <a:lnTo>
                  <a:pt x="112763" y="38100"/>
                </a:lnTo>
                <a:moveTo>
                  <a:pt x="175247" y="0"/>
                </a:moveTo>
                <a:lnTo>
                  <a:pt x="175247" y="38100"/>
                </a:lnTo>
                <a:moveTo>
                  <a:pt x="237731" y="0"/>
                </a:moveTo>
                <a:lnTo>
                  <a:pt x="237731" y="38100"/>
                </a:lnTo>
              </a:path>
            </a:pathLst>
          </a:custGeom>
          <a:noFill/>
          <a:ln w="12192">
            <a:solidFill>
              <a:srgbClr val="FF97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367" name="object 93"/>
          <p:cNvGrpSpPr/>
          <p:nvPr/>
        </p:nvGrpSpPr>
        <p:grpSpPr>
          <a:xfrm>
            <a:off x="2778346" y="1447560"/>
            <a:ext cx="4507107" cy="4240080"/>
            <a:chOff x="2689560" y="1429560"/>
            <a:chExt cx="4661280" cy="4240080"/>
          </a:xfrm>
        </p:grpSpPr>
        <p:sp>
          <p:nvSpPr>
            <p:cNvPr id="368" name="object 113"/>
            <p:cNvSpPr/>
            <p:nvPr/>
          </p:nvSpPr>
          <p:spPr>
            <a:xfrm>
              <a:off x="3030480" y="1441080"/>
              <a:ext cx="1955160" cy="1530720"/>
            </a:xfrm>
            <a:custGeom>
              <a:avLst/>
              <a:gdLst/>
              <a:ahLst/>
              <a:cxnLst/>
              <a:rect l="l" t="t" r="r" b="b"/>
              <a:pathLst>
                <a:path w="1774189" h="1388745">
                  <a:moveTo>
                    <a:pt x="1773936" y="127"/>
                  </a:moveTo>
                  <a:lnTo>
                    <a:pt x="1718310" y="609"/>
                  </a:lnTo>
                  <a:lnTo>
                    <a:pt x="1665947" y="2413"/>
                  </a:lnTo>
                  <a:lnTo>
                    <a:pt x="1613928" y="5384"/>
                  </a:lnTo>
                  <a:lnTo>
                    <a:pt x="1562265" y="9537"/>
                  </a:lnTo>
                  <a:lnTo>
                    <a:pt x="1510982" y="14833"/>
                  </a:lnTo>
                  <a:lnTo>
                    <a:pt x="1460093" y="21272"/>
                  </a:lnTo>
                  <a:lnTo>
                    <a:pt x="1409598" y="28841"/>
                  </a:lnTo>
                  <a:lnTo>
                    <a:pt x="1359547" y="37515"/>
                  </a:lnTo>
                  <a:lnTo>
                    <a:pt x="1309928" y="47282"/>
                  </a:lnTo>
                  <a:lnTo>
                    <a:pt x="1260767" y="58127"/>
                  </a:lnTo>
                  <a:lnTo>
                    <a:pt x="1212075" y="70040"/>
                  </a:lnTo>
                  <a:lnTo>
                    <a:pt x="1163878" y="83007"/>
                  </a:lnTo>
                  <a:lnTo>
                    <a:pt x="1116177" y="97015"/>
                  </a:lnTo>
                  <a:lnTo>
                    <a:pt x="1069009" y="112039"/>
                  </a:lnTo>
                  <a:lnTo>
                    <a:pt x="1022362" y="128079"/>
                  </a:lnTo>
                  <a:lnTo>
                    <a:pt x="976287" y="145110"/>
                  </a:lnTo>
                  <a:lnTo>
                    <a:pt x="930770" y="163131"/>
                  </a:lnTo>
                  <a:lnTo>
                    <a:pt x="885837" y="182105"/>
                  </a:lnTo>
                  <a:lnTo>
                    <a:pt x="841514" y="202031"/>
                  </a:lnTo>
                  <a:lnTo>
                    <a:pt x="797801" y="222897"/>
                  </a:lnTo>
                  <a:lnTo>
                    <a:pt x="754735" y="244690"/>
                  </a:lnTo>
                  <a:lnTo>
                    <a:pt x="712304" y="267385"/>
                  </a:lnTo>
                  <a:lnTo>
                    <a:pt x="670547" y="290982"/>
                  </a:lnTo>
                  <a:lnTo>
                    <a:pt x="629462" y="315455"/>
                  </a:lnTo>
                  <a:lnTo>
                    <a:pt x="589089" y="340791"/>
                  </a:lnTo>
                  <a:lnTo>
                    <a:pt x="549427" y="366979"/>
                  </a:lnTo>
                  <a:lnTo>
                    <a:pt x="510489" y="393992"/>
                  </a:lnTo>
                  <a:lnTo>
                    <a:pt x="472300" y="421843"/>
                  </a:lnTo>
                  <a:lnTo>
                    <a:pt x="434873" y="450494"/>
                  </a:lnTo>
                  <a:lnTo>
                    <a:pt x="398233" y="479945"/>
                  </a:lnTo>
                  <a:lnTo>
                    <a:pt x="362369" y="510171"/>
                  </a:lnTo>
                  <a:lnTo>
                    <a:pt x="327329" y="541159"/>
                  </a:lnTo>
                  <a:lnTo>
                    <a:pt x="293116" y="572897"/>
                  </a:lnTo>
                  <a:lnTo>
                    <a:pt x="259753" y="605370"/>
                  </a:lnTo>
                  <a:lnTo>
                    <a:pt x="227241" y="638568"/>
                  </a:lnTo>
                  <a:lnTo>
                    <a:pt x="195592" y="672465"/>
                  </a:lnTo>
                  <a:lnTo>
                    <a:pt x="164846" y="707059"/>
                  </a:lnTo>
                  <a:lnTo>
                    <a:pt x="135013" y="742340"/>
                  </a:lnTo>
                  <a:lnTo>
                    <a:pt x="106095" y="778281"/>
                  </a:lnTo>
                  <a:lnTo>
                    <a:pt x="78117" y="814857"/>
                  </a:lnTo>
                  <a:lnTo>
                    <a:pt x="51104" y="852081"/>
                  </a:lnTo>
                  <a:lnTo>
                    <a:pt x="25057" y="889927"/>
                  </a:lnTo>
                  <a:lnTo>
                    <a:pt x="0" y="928370"/>
                  </a:lnTo>
                  <a:lnTo>
                    <a:pt x="888111" y="1388364"/>
                  </a:lnTo>
                  <a:lnTo>
                    <a:pt x="915797" y="1351356"/>
                  </a:lnTo>
                  <a:lnTo>
                    <a:pt x="919099" y="1347355"/>
                  </a:lnTo>
                  <a:lnTo>
                    <a:pt x="930529" y="1353312"/>
                  </a:lnTo>
                  <a:lnTo>
                    <a:pt x="950683" y="1327797"/>
                  </a:lnTo>
                  <a:lnTo>
                    <a:pt x="973937" y="1301229"/>
                  </a:lnTo>
                  <a:lnTo>
                    <a:pt x="1029398" y="1245997"/>
                  </a:lnTo>
                  <a:lnTo>
                    <a:pt x="1061491" y="1217841"/>
                  </a:lnTo>
                  <a:lnTo>
                    <a:pt x="1096403" y="1189672"/>
                  </a:lnTo>
                  <a:lnTo>
                    <a:pt x="1134071" y="1161757"/>
                  </a:lnTo>
                  <a:lnTo>
                    <a:pt x="1174419" y="1134338"/>
                  </a:lnTo>
                  <a:lnTo>
                    <a:pt x="1217396" y="1107681"/>
                  </a:lnTo>
                  <a:lnTo>
                    <a:pt x="1262938" y="1082052"/>
                  </a:lnTo>
                  <a:lnTo>
                    <a:pt x="1310957" y="1057694"/>
                  </a:lnTo>
                  <a:lnTo>
                    <a:pt x="1361414" y="1034872"/>
                  </a:lnTo>
                  <a:lnTo>
                    <a:pt x="1414221" y="1013841"/>
                  </a:lnTo>
                  <a:lnTo>
                    <a:pt x="1469339" y="994867"/>
                  </a:lnTo>
                  <a:lnTo>
                    <a:pt x="1526679" y="978192"/>
                  </a:lnTo>
                  <a:lnTo>
                    <a:pt x="1586191" y="964095"/>
                  </a:lnTo>
                  <a:lnTo>
                    <a:pt x="1647799" y="952817"/>
                  </a:lnTo>
                  <a:lnTo>
                    <a:pt x="1711452" y="944626"/>
                  </a:lnTo>
                  <a:lnTo>
                    <a:pt x="1711413" y="939787"/>
                  </a:lnTo>
                  <a:lnTo>
                    <a:pt x="1720964" y="938872"/>
                  </a:lnTo>
                  <a:lnTo>
                    <a:pt x="1773936" y="936117"/>
                  </a:lnTo>
                  <a:lnTo>
                    <a:pt x="1773936" y="127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9" name="object 114"/>
            <p:cNvSpPr/>
            <p:nvPr/>
          </p:nvSpPr>
          <p:spPr>
            <a:xfrm>
              <a:off x="3013920" y="4118760"/>
              <a:ext cx="1958760" cy="1550880"/>
            </a:xfrm>
            <a:custGeom>
              <a:avLst/>
              <a:gdLst/>
              <a:ahLst/>
              <a:cxnLst/>
              <a:rect l="l" t="t" r="r" b="b"/>
              <a:pathLst>
                <a:path w="1777364" h="1407160">
                  <a:moveTo>
                    <a:pt x="1776984" y="1406525"/>
                  </a:moveTo>
                  <a:lnTo>
                    <a:pt x="1775587" y="459308"/>
                  </a:lnTo>
                  <a:lnTo>
                    <a:pt x="1722920" y="456044"/>
                  </a:lnTo>
                  <a:lnTo>
                    <a:pt x="1670989" y="450583"/>
                  </a:lnTo>
                  <a:lnTo>
                    <a:pt x="1619821" y="442988"/>
                  </a:lnTo>
                  <a:lnTo>
                    <a:pt x="1569491" y="433311"/>
                  </a:lnTo>
                  <a:lnTo>
                    <a:pt x="1520050" y="421601"/>
                  </a:lnTo>
                  <a:lnTo>
                    <a:pt x="1471561" y="407898"/>
                  </a:lnTo>
                  <a:lnTo>
                    <a:pt x="1424076" y="392277"/>
                  </a:lnTo>
                  <a:lnTo>
                    <a:pt x="1377657" y="374777"/>
                  </a:lnTo>
                  <a:lnTo>
                    <a:pt x="1332369" y="355460"/>
                  </a:lnTo>
                  <a:lnTo>
                    <a:pt x="1288262" y="334352"/>
                  </a:lnTo>
                  <a:lnTo>
                    <a:pt x="1245400" y="311531"/>
                  </a:lnTo>
                  <a:lnTo>
                    <a:pt x="1203833" y="287045"/>
                  </a:lnTo>
                  <a:lnTo>
                    <a:pt x="1163637" y="260934"/>
                  </a:lnTo>
                  <a:lnTo>
                    <a:pt x="1124839" y="233260"/>
                  </a:lnTo>
                  <a:lnTo>
                    <a:pt x="1087526" y="204063"/>
                  </a:lnTo>
                  <a:lnTo>
                    <a:pt x="1051750" y="173405"/>
                  </a:lnTo>
                  <a:lnTo>
                    <a:pt x="1017562" y="141351"/>
                  </a:lnTo>
                  <a:lnTo>
                    <a:pt x="985012" y="107924"/>
                  </a:lnTo>
                  <a:lnTo>
                    <a:pt x="958710" y="77889"/>
                  </a:lnTo>
                  <a:lnTo>
                    <a:pt x="929259" y="41148"/>
                  </a:lnTo>
                  <a:lnTo>
                    <a:pt x="928585" y="41503"/>
                  </a:lnTo>
                  <a:lnTo>
                    <a:pt x="925118" y="37198"/>
                  </a:lnTo>
                  <a:lnTo>
                    <a:pt x="897890" y="0"/>
                  </a:lnTo>
                  <a:lnTo>
                    <a:pt x="0" y="474091"/>
                  </a:lnTo>
                  <a:lnTo>
                    <a:pt x="25044" y="512610"/>
                  </a:lnTo>
                  <a:lnTo>
                    <a:pt x="51092" y="550532"/>
                  </a:lnTo>
                  <a:lnTo>
                    <a:pt x="78117" y="587832"/>
                  </a:lnTo>
                  <a:lnTo>
                    <a:pt x="106108" y="624509"/>
                  </a:lnTo>
                  <a:lnTo>
                    <a:pt x="135039" y="660539"/>
                  </a:lnTo>
                  <a:lnTo>
                    <a:pt x="164909" y="695909"/>
                  </a:lnTo>
                  <a:lnTo>
                    <a:pt x="195707" y="730605"/>
                  </a:lnTo>
                  <a:lnTo>
                    <a:pt x="227380" y="764616"/>
                  </a:lnTo>
                  <a:lnTo>
                    <a:pt x="259956" y="797928"/>
                  </a:lnTo>
                  <a:lnTo>
                    <a:pt x="293382" y="830529"/>
                  </a:lnTo>
                  <a:lnTo>
                    <a:pt x="327672" y="862380"/>
                  </a:lnTo>
                  <a:lnTo>
                    <a:pt x="362775" y="893495"/>
                  </a:lnTo>
                  <a:lnTo>
                    <a:pt x="398703" y="923848"/>
                  </a:lnTo>
                  <a:lnTo>
                    <a:pt x="435444" y="953427"/>
                  </a:lnTo>
                  <a:lnTo>
                    <a:pt x="472948" y="982205"/>
                  </a:lnTo>
                  <a:lnTo>
                    <a:pt x="511225" y="1010183"/>
                  </a:lnTo>
                  <a:lnTo>
                    <a:pt x="550252" y="1037336"/>
                  </a:lnTo>
                  <a:lnTo>
                    <a:pt x="590016" y="1063663"/>
                  </a:lnTo>
                  <a:lnTo>
                    <a:pt x="630491" y="1089126"/>
                  </a:lnTo>
                  <a:lnTo>
                    <a:pt x="671677" y="1113726"/>
                  </a:lnTo>
                  <a:lnTo>
                    <a:pt x="713536" y="1137450"/>
                  </a:lnTo>
                  <a:lnTo>
                    <a:pt x="756069" y="1160284"/>
                  </a:lnTo>
                  <a:lnTo>
                    <a:pt x="799249" y="1182204"/>
                  </a:lnTo>
                  <a:lnTo>
                    <a:pt x="843064" y="1203198"/>
                  </a:lnTo>
                  <a:lnTo>
                    <a:pt x="887488" y="1223251"/>
                  </a:lnTo>
                  <a:lnTo>
                    <a:pt x="932522" y="1242352"/>
                  </a:lnTo>
                  <a:lnTo>
                    <a:pt x="978141" y="1260475"/>
                  </a:lnTo>
                  <a:lnTo>
                    <a:pt x="1024331" y="1277620"/>
                  </a:lnTo>
                  <a:lnTo>
                    <a:pt x="1071067" y="1293774"/>
                  </a:lnTo>
                  <a:lnTo>
                    <a:pt x="1118336" y="1308900"/>
                  </a:lnTo>
                  <a:lnTo>
                    <a:pt x="1166126" y="1323009"/>
                  </a:lnTo>
                  <a:lnTo>
                    <a:pt x="1214424" y="1336065"/>
                  </a:lnTo>
                  <a:lnTo>
                    <a:pt x="1263205" y="1348079"/>
                  </a:lnTo>
                  <a:lnTo>
                    <a:pt x="1312456" y="1359001"/>
                  </a:lnTo>
                  <a:lnTo>
                    <a:pt x="1362151" y="1368844"/>
                  </a:lnTo>
                  <a:lnTo>
                    <a:pt x="1412290" y="1377594"/>
                  </a:lnTo>
                  <a:lnTo>
                    <a:pt x="1462836" y="1385214"/>
                  </a:lnTo>
                  <a:lnTo>
                    <a:pt x="1513801" y="1391704"/>
                  </a:lnTo>
                  <a:lnTo>
                    <a:pt x="1565148" y="1397050"/>
                  </a:lnTo>
                  <a:lnTo>
                    <a:pt x="1616862" y="1401229"/>
                  </a:lnTo>
                  <a:lnTo>
                    <a:pt x="1668932" y="1404239"/>
                  </a:lnTo>
                  <a:lnTo>
                    <a:pt x="1721332" y="1406055"/>
                  </a:lnTo>
                  <a:lnTo>
                    <a:pt x="1774063" y="1406652"/>
                  </a:lnTo>
                  <a:lnTo>
                    <a:pt x="1776984" y="1406525"/>
                  </a:lnTo>
                  <a:close/>
                </a:path>
              </a:pathLst>
            </a:custGeom>
            <a:solidFill>
              <a:srgbClr val="FF97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0" name="object 115"/>
            <p:cNvSpPr/>
            <p:nvPr/>
          </p:nvSpPr>
          <p:spPr>
            <a:xfrm>
              <a:off x="2689560" y="2534760"/>
              <a:ext cx="1275120" cy="2035800"/>
            </a:xfrm>
            <a:custGeom>
              <a:avLst/>
              <a:gdLst/>
              <a:ahLst/>
              <a:cxnLst/>
              <a:rect l="l" t="t" r="r" b="b"/>
              <a:pathLst>
                <a:path w="1156970" h="1847214">
                  <a:moveTo>
                    <a:pt x="1156716" y="456438"/>
                  </a:moveTo>
                  <a:lnTo>
                    <a:pt x="274447" y="0"/>
                  </a:lnTo>
                  <a:lnTo>
                    <a:pt x="248742" y="41109"/>
                  </a:lnTo>
                  <a:lnTo>
                    <a:pt x="224193" y="82854"/>
                  </a:lnTo>
                  <a:lnTo>
                    <a:pt x="200825" y="125234"/>
                  </a:lnTo>
                  <a:lnTo>
                    <a:pt x="178650" y="168236"/>
                  </a:lnTo>
                  <a:lnTo>
                    <a:pt x="157670" y="211836"/>
                  </a:lnTo>
                  <a:lnTo>
                    <a:pt x="137922" y="256019"/>
                  </a:lnTo>
                  <a:lnTo>
                    <a:pt x="119418" y="300761"/>
                  </a:lnTo>
                  <a:lnTo>
                    <a:pt x="102184" y="346049"/>
                  </a:lnTo>
                  <a:lnTo>
                    <a:pt x="86207" y="391858"/>
                  </a:lnTo>
                  <a:lnTo>
                    <a:pt x="71539" y="438188"/>
                  </a:lnTo>
                  <a:lnTo>
                    <a:pt x="58191" y="485013"/>
                  </a:lnTo>
                  <a:lnTo>
                    <a:pt x="46164" y="532307"/>
                  </a:lnTo>
                  <a:lnTo>
                    <a:pt x="35483" y="580059"/>
                  </a:lnTo>
                  <a:lnTo>
                    <a:pt x="26174" y="628256"/>
                  </a:lnTo>
                  <a:lnTo>
                    <a:pt x="18249" y="676871"/>
                  </a:lnTo>
                  <a:lnTo>
                    <a:pt x="11722" y="725906"/>
                  </a:lnTo>
                  <a:lnTo>
                    <a:pt x="6616" y="775309"/>
                  </a:lnTo>
                  <a:lnTo>
                    <a:pt x="2946" y="825093"/>
                  </a:lnTo>
                  <a:lnTo>
                    <a:pt x="736" y="875233"/>
                  </a:lnTo>
                  <a:lnTo>
                    <a:pt x="0" y="925703"/>
                  </a:lnTo>
                  <a:lnTo>
                    <a:pt x="812" y="978535"/>
                  </a:lnTo>
                  <a:lnTo>
                    <a:pt x="3238" y="1030986"/>
                  </a:lnTo>
                  <a:lnTo>
                    <a:pt x="7251" y="1083056"/>
                  </a:lnTo>
                  <a:lnTo>
                    <a:pt x="12852" y="1134719"/>
                  </a:lnTo>
                  <a:lnTo>
                    <a:pt x="19989" y="1185964"/>
                  </a:lnTo>
                  <a:lnTo>
                    <a:pt x="28663" y="1236751"/>
                  </a:lnTo>
                  <a:lnTo>
                    <a:pt x="38862" y="1287068"/>
                  </a:lnTo>
                  <a:lnTo>
                    <a:pt x="50533" y="1336903"/>
                  </a:lnTo>
                  <a:lnTo>
                    <a:pt x="63690" y="1386230"/>
                  </a:lnTo>
                  <a:lnTo>
                    <a:pt x="78295" y="1435023"/>
                  </a:lnTo>
                  <a:lnTo>
                    <a:pt x="94322" y="1483271"/>
                  </a:lnTo>
                  <a:lnTo>
                    <a:pt x="111772" y="1530959"/>
                  </a:lnTo>
                  <a:lnTo>
                    <a:pt x="130606" y="1578051"/>
                  </a:lnTo>
                  <a:lnTo>
                    <a:pt x="150799" y="1624533"/>
                  </a:lnTo>
                  <a:lnTo>
                    <a:pt x="172351" y="1670380"/>
                  </a:lnTo>
                  <a:lnTo>
                    <a:pt x="195237" y="1715592"/>
                  </a:lnTo>
                  <a:lnTo>
                    <a:pt x="219430" y="1760118"/>
                  </a:lnTo>
                  <a:lnTo>
                    <a:pt x="244906" y="1803958"/>
                  </a:lnTo>
                  <a:lnTo>
                    <a:pt x="271653" y="1847088"/>
                  </a:lnTo>
                  <a:lnTo>
                    <a:pt x="664464" y="1641868"/>
                  </a:lnTo>
                  <a:lnTo>
                    <a:pt x="914273" y="1510030"/>
                  </a:lnTo>
                  <a:lnTo>
                    <a:pt x="1155446" y="1382268"/>
                  </a:lnTo>
                  <a:lnTo>
                    <a:pt x="1131582" y="1340434"/>
                  </a:lnTo>
                  <a:lnTo>
                    <a:pt x="1129245" y="1335811"/>
                  </a:lnTo>
                  <a:lnTo>
                    <a:pt x="1131697" y="1334516"/>
                  </a:lnTo>
                  <a:lnTo>
                    <a:pt x="1108138" y="1290332"/>
                  </a:lnTo>
                  <a:lnTo>
                    <a:pt x="1087716" y="1245400"/>
                  </a:lnTo>
                  <a:lnTo>
                    <a:pt x="1073683" y="1208405"/>
                  </a:lnTo>
                  <a:lnTo>
                    <a:pt x="1059154" y="1162431"/>
                  </a:lnTo>
                  <a:lnTo>
                    <a:pt x="1047127" y="1115580"/>
                  </a:lnTo>
                  <a:lnTo>
                    <a:pt x="1037666" y="1067904"/>
                  </a:lnTo>
                  <a:lnTo>
                    <a:pt x="1030820" y="1019454"/>
                  </a:lnTo>
                  <a:lnTo>
                    <a:pt x="1026668" y="970305"/>
                  </a:lnTo>
                  <a:lnTo>
                    <a:pt x="1025271" y="920496"/>
                  </a:lnTo>
                  <a:lnTo>
                    <a:pt x="1026680" y="870407"/>
                  </a:lnTo>
                  <a:lnTo>
                    <a:pt x="1030732" y="822515"/>
                  </a:lnTo>
                  <a:lnTo>
                    <a:pt x="1036904" y="779259"/>
                  </a:lnTo>
                  <a:lnTo>
                    <a:pt x="1046378" y="731380"/>
                  </a:lnTo>
                  <a:lnTo>
                    <a:pt x="1058532" y="683717"/>
                  </a:lnTo>
                  <a:lnTo>
                    <a:pt x="1073353" y="636549"/>
                  </a:lnTo>
                  <a:lnTo>
                    <a:pt x="1090853" y="590181"/>
                  </a:lnTo>
                  <a:lnTo>
                    <a:pt x="1111008" y="544906"/>
                  </a:lnTo>
                  <a:lnTo>
                    <a:pt x="1133856" y="501015"/>
                  </a:lnTo>
                  <a:lnTo>
                    <a:pt x="1131836" y="499999"/>
                  </a:lnTo>
                  <a:lnTo>
                    <a:pt x="1132624" y="498449"/>
                  </a:lnTo>
                  <a:lnTo>
                    <a:pt x="1156716" y="456438"/>
                  </a:lnTo>
                  <a:close/>
                </a:path>
              </a:pathLst>
            </a:custGeom>
            <a:solidFill>
              <a:srgbClr val="D26E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1" name="object 116"/>
            <p:cNvSpPr/>
            <p:nvPr/>
          </p:nvSpPr>
          <p:spPr>
            <a:xfrm>
              <a:off x="4330800" y="2659320"/>
              <a:ext cx="637560" cy="635760"/>
            </a:xfrm>
            <a:prstGeom prst="rect">
              <a:avLst/>
            </a:pr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2" name="object 117"/>
            <p:cNvSpPr/>
            <p:nvPr/>
          </p:nvSpPr>
          <p:spPr>
            <a:xfrm>
              <a:off x="4421880" y="2750760"/>
              <a:ext cx="463320" cy="462240"/>
            </a:xfrm>
            <a:custGeom>
              <a:avLst/>
              <a:gdLst/>
              <a:ahLst/>
              <a:cxnLst/>
              <a:rect l="l" t="t" r="r" b="b"/>
              <a:pathLst>
                <a:path w="421004" h="419735">
                  <a:moveTo>
                    <a:pt x="98020" y="0"/>
                  </a:moveTo>
                  <a:lnTo>
                    <a:pt x="74580" y="3809"/>
                  </a:lnTo>
                  <a:lnTo>
                    <a:pt x="62523" y="21335"/>
                  </a:lnTo>
                  <a:lnTo>
                    <a:pt x="54228" y="52577"/>
                  </a:lnTo>
                  <a:lnTo>
                    <a:pt x="0" y="245363"/>
                  </a:lnTo>
                  <a:lnTo>
                    <a:pt x="3552" y="279241"/>
                  </a:lnTo>
                  <a:lnTo>
                    <a:pt x="22606" y="298640"/>
                  </a:lnTo>
                  <a:lnTo>
                    <a:pt x="49470" y="303942"/>
                  </a:lnTo>
                  <a:lnTo>
                    <a:pt x="76453" y="295528"/>
                  </a:lnTo>
                  <a:lnTo>
                    <a:pt x="98551" y="274700"/>
                  </a:lnTo>
                  <a:lnTo>
                    <a:pt x="201295" y="419353"/>
                  </a:lnTo>
                  <a:lnTo>
                    <a:pt x="420497" y="309625"/>
                  </a:lnTo>
                  <a:lnTo>
                    <a:pt x="314071" y="155828"/>
                  </a:lnTo>
                  <a:lnTo>
                    <a:pt x="353567" y="151383"/>
                  </a:lnTo>
                  <a:lnTo>
                    <a:pt x="373951" y="143819"/>
                  </a:lnTo>
                  <a:lnTo>
                    <a:pt x="385857" y="124491"/>
                  </a:lnTo>
                  <a:lnTo>
                    <a:pt x="383714" y="99306"/>
                  </a:lnTo>
                  <a:lnTo>
                    <a:pt x="361950" y="74168"/>
                  </a:lnTo>
                  <a:lnTo>
                    <a:pt x="140462" y="9906"/>
                  </a:lnTo>
                  <a:lnTo>
                    <a:pt x="98020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3" name="object 118"/>
            <p:cNvSpPr/>
            <p:nvPr/>
          </p:nvSpPr>
          <p:spPr>
            <a:xfrm>
              <a:off x="4318920" y="3826800"/>
              <a:ext cx="627120" cy="640440"/>
            </a:xfrm>
            <a:prstGeom prst="rect">
              <a:avLst/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4" name="object 119"/>
            <p:cNvSpPr/>
            <p:nvPr/>
          </p:nvSpPr>
          <p:spPr>
            <a:xfrm>
              <a:off x="4410000" y="3916080"/>
              <a:ext cx="453240" cy="468000"/>
            </a:xfrm>
            <a:custGeom>
              <a:avLst/>
              <a:gdLst/>
              <a:ahLst/>
              <a:cxnLst/>
              <a:rect l="l" t="t" r="r" b="b"/>
              <a:pathLst>
                <a:path w="411479" h="424814">
                  <a:moveTo>
                    <a:pt x="208661" y="0"/>
                  </a:moveTo>
                  <a:lnTo>
                    <a:pt x="101600" y="158623"/>
                  </a:lnTo>
                  <a:lnTo>
                    <a:pt x="80263" y="129032"/>
                  </a:lnTo>
                  <a:lnTo>
                    <a:pt x="64043" y="116230"/>
                  </a:lnTo>
                  <a:lnTo>
                    <a:pt x="39750" y="115871"/>
                  </a:lnTo>
                  <a:lnTo>
                    <a:pt x="15648" y="129585"/>
                  </a:lnTo>
                  <a:lnTo>
                    <a:pt x="0" y="159004"/>
                  </a:lnTo>
                  <a:lnTo>
                    <a:pt x="30734" y="367398"/>
                  </a:lnTo>
                  <a:lnTo>
                    <a:pt x="39044" y="406237"/>
                  </a:lnTo>
                  <a:lnTo>
                    <a:pt x="52832" y="423252"/>
                  </a:lnTo>
                  <a:lnTo>
                    <a:pt x="75382" y="424580"/>
                  </a:lnTo>
                  <a:lnTo>
                    <a:pt x="109982" y="416356"/>
                  </a:lnTo>
                  <a:lnTo>
                    <a:pt x="324358" y="368350"/>
                  </a:lnTo>
                  <a:lnTo>
                    <a:pt x="356524" y="349362"/>
                  </a:lnTo>
                  <a:lnTo>
                    <a:pt x="367664" y="324840"/>
                  </a:lnTo>
                  <a:lnTo>
                    <a:pt x="361469" y="300756"/>
                  </a:lnTo>
                  <a:lnTo>
                    <a:pt x="341630" y="283083"/>
                  </a:lnTo>
                  <a:lnTo>
                    <a:pt x="311531" y="275209"/>
                  </a:lnTo>
                  <a:lnTo>
                    <a:pt x="411225" y="123952"/>
                  </a:lnTo>
                  <a:lnTo>
                    <a:pt x="208661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5" name="object 120"/>
            <p:cNvSpPr/>
            <p:nvPr/>
          </p:nvSpPr>
          <p:spPr>
            <a:xfrm>
              <a:off x="3902400" y="3243600"/>
              <a:ext cx="660600" cy="62208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6" name="object 121"/>
            <p:cNvSpPr/>
            <p:nvPr/>
          </p:nvSpPr>
          <p:spPr>
            <a:xfrm>
              <a:off x="3993120" y="3334320"/>
              <a:ext cx="487440" cy="446760"/>
            </a:xfrm>
            <a:custGeom>
              <a:avLst/>
              <a:gdLst/>
              <a:ahLst/>
              <a:cxnLst/>
              <a:rect l="l" t="t" r="r" b="b"/>
              <a:pathLst>
                <a:path w="442595" h="405764">
                  <a:moveTo>
                    <a:pt x="221549" y="0"/>
                  </a:moveTo>
                  <a:lnTo>
                    <a:pt x="188626" y="17444"/>
                  </a:lnTo>
                  <a:lnTo>
                    <a:pt x="35718" y="175305"/>
                  </a:lnTo>
                  <a:lnTo>
                    <a:pt x="10632" y="200497"/>
                  </a:lnTo>
                  <a:lnTo>
                    <a:pt x="0" y="220438"/>
                  </a:lnTo>
                  <a:lnTo>
                    <a:pt x="7322" y="241117"/>
                  </a:lnTo>
                  <a:lnTo>
                    <a:pt x="36099" y="268523"/>
                  </a:lnTo>
                  <a:lnTo>
                    <a:pt x="197770" y="403524"/>
                  </a:lnTo>
                  <a:lnTo>
                    <a:pt x="231080" y="405483"/>
                  </a:lnTo>
                  <a:lnTo>
                    <a:pt x="255365" y="392047"/>
                  </a:lnTo>
                  <a:lnTo>
                    <a:pt x="267743" y="371109"/>
                  </a:lnTo>
                  <a:lnTo>
                    <a:pt x="265334" y="350565"/>
                  </a:lnTo>
                  <a:lnTo>
                    <a:pt x="251110" y="317037"/>
                  </a:lnTo>
                  <a:lnTo>
                    <a:pt x="442372" y="308401"/>
                  </a:lnTo>
                  <a:lnTo>
                    <a:pt x="442372" y="71038"/>
                  </a:lnTo>
                  <a:lnTo>
                    <a:pt x="261270" y="77134"/>
                  </a:lnTo>
                  <a:lnTo>
                    <a:pt x="270287" y="47416"/>
                  </a:lnTo>
                  <a:lnTo>
                    <a:pt x="265582" y="21212"/>
                  </a:lnTo>
                  <a:lnTo>
                    <a:pt x="248269" y="3331"/>
                  </a:lnTo>
                  <a:lnTo>
                    <a:pt x="221549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7" name="object 122"/>
            <p:cNvSpPr/>
            <p:nvPr/>
          </p:nvSpPr>
          <p:spPr>
            <a:xfrm>
              <a:off x="5071320" y="1429560"/>
              <a:ext cx="1947240" cy="1527120"/>
            </a:xfrm>
            <a:custGeom>
              <a:avLst/>
              <a:gdLst/>
              <a:ahLst/>
              <a:cxnLst/>
              <a:rect l="l" t="t" r="r" b="b"/>
              <a:pathLst>
                <a:path w="1766570" h="1385570">
                  <a:moveTo>
                    <a:pt x="1766316" y="923544"/>
                  </a:moveTo>
                  <a:lnTo>
                    <a:pt x="1741233" y="885317"/>
                  </a:lnTo>
                  <a:lnTo>
                    <a:pt x="1715185" y="847699"/>
                  </a:lnTo>
                  <a:lnTo>
                    <a:pt x="1688172" y="810691"/>
                  </a:lnTo>
                  <a:lnTo>
                    <a:pt x="1660220" y="774306"/>
                  </a:lnTo>
                  <a:lnTo>
                    <a:pt x="1631327" y="738581"/>
                  </a:lnTo>
                  <a:lnTo>
                    <a:pt x="1601520" y="703516"/>
                  </a:lnTo>
                  <a:lnTo>
                    <a:pt x="1570824" y="669112"/>
                  </a:lnTo>
                  <a:lnTo>
                    <a:pt x="1539240" y="635406"/>
                  </a:lnTo>
                  <a:lnTo>
                    <a:pt x="1506791" y="602399"/>
                  </a:lnTo>
                  <a:lnTo>
                    <a:pt x="1473492" y="570115"/>
                  </a:lnTo>
                  <a:lnTo>
                    <a:pt x="1439354" y="538556"/>
                  </a:lnTo>
                  <a:lnTo>
                    <a:pt x="1404404" y="507746"/>
                  </a:lnTo>
                  <a:lnTo>
                    <a:pt x="1368640" y="477697"/>
                  </a:lnTo>
                  <a:lnTo>
                    <a:pt x="1332103" y="448424"/>
                  </a:lnTo>
                  <a:lnTo>
                    <a:pt x="1294790" y="419925"/>
                  </a:lnTo>
                  <a:lnTo>
                    <a:pt x="1256715" y="392239"/>
                  </a:lnTo>
                  <a:lnTo>
                    <a:pt x="1217904" y="365366"/>
                  </a:lnTo>
                  <a:lnTo>
                    <a:pt x="1178382" y="339331"/>
                  </a:lnTo>
                  <a:lnTo>
                    <a:pt x="1138135" y="314134"/>
                  </a:lnTo>
                  <a:lnTo>
                    <a:pt x="1097203" y="289801"/>
                  </a:lnTo>
                  <a:lnTo>
                    <a:pt x="1055598" y="266344"/>
                  </a:lnTo>
                  <a:lnTo>
                    <a:pt x="1013333" y="243763"/>
                  </a:lnTo>
                  <a:lnTo>
                    <a:pt x="970432" y="222097"/>
                  </a:lnTo>
                  <a:lnTo>
                    <a:pt x="926884" y="201345"/>
                  </a:lnTo>
                  <a:lnTo>
                    <a:pt x="882738" y="181521"/>
                  </a:lnTo>
                  <a:lnTo>
                    <a:pt x="837996" y="162636"/>
                  </a:lnTo>
                  <a:lnTo>
                    <a:pt x="792670" y="144716"/>
                  </a:lnTo>
                  <a:lnTo>
                    <a:pt x="746772" y="127762"/>
                  </a:lnTo>
                  <a:lnTo>
                    <a:pt x="700341" y="111810"/>
                  </a:lnTo>
                  <a:lnTo>
                    <a:pt x="653364" y="96850"/>
                  </a:lnTo>
                  <a:lnTo>
                    <a:pt x="605878" y="82905"/>
                  </a:lnTo>
                  <a:lnTo>
                    <a:pt x="557885" y="69989"/>
                  </a:lnTo>
                  <a:lnTo>
                    <a:pt x="509422" y="58127"/>
                  </a:lnTo>
                  <a:lnTo>
                    <a:pt x="460476" y="47307"/>
                  </a:lnTo>
                  <a:lnTo>
                    <a:pt x="411086" y="37579"/>
                  </a:lnTo>
                  <a:lnTo>
                    <a:pt x="361251" y="28930"/>
                  </a:lnTo>
                  <a:lnTo>
                    <a:pt x="310997" y="21374"/>
                  </a:lnTo>
                  <a:lnTo>
                    <a:pt x="260337" y="14947"/>
                  </a:lnTo>
                  <a:lnTo>
                    <a:pt x="209283" y="9639"/>
                  </a:lnTo>
                  <a:lnTo>
                    <a:pt x="157861" y="5473"/>
                  </a:lnTo>
                  <a:lnTo>
                    <a:pt x="106083" y="2476"/>
                  </a:lnTo>
                  <a:lnTo>
                    <a:pt x="53962" y="647"/>
                  </a:lnTo>
                  <a:lnTo>
                    <a:pt x="1524" y="0"/>
                  </a:lnTo>
                  <a:lnTo>
                    <a:pt x="0" y="946277"/>
                  </a:lnTo>
                  <a:lnTo>
                    <a:pt x="52412" y="948740"/>
                  </a:lnTo>
                  <a:lnTo>
                    <a:pt x="86995" y="951839"/>
                  </a:lnTo>
                  <a:lnTo>
                    <a:pt x="165125" y="962329"/>
                  </a:lnTo>
                  <a:lnTo>
                    <a:pt x="218300" y="972400"/>
                  </a:lnTo>
                  <a:lnTo>
                    <a:pt x="270141" y="984478"/>
                  </a:lnTo>
                  <a:lnTo>
                    <a:pt x="320636" y="998550"/>
                  </a:lnTo>
                  <a:lnTo>
                    <a:pt x="369760" y="1014552"/>
                  </a:lnTo>
                  <a:lnTo>
                    <a:pt x="417512" y="1032446"/>
                  </a:lnTo>
                  <a:lnTo>
                    <a:pt x="463867" y="1052207"/>
                  </a:lnTo>
                  <a:lnTo>
                    <a:pt x="508812" y="1073772"/>
                  </a:lnTo>
                  <a:lnTo>
                    <a:pt x="552348" y="1097114"/>
                  </a:lnTo>
                  <a:lnTo>
                    <a:pt x="594423" y="1122184"/>
                  </a:lnTo>
                  <a:lnTo>
                    <a:pt x="635050" y="1148956"/>
                  </a:lnTo>
                  <a:lnTo>
                    <a:pt x="674204" y="1177366"/>
                  </a:lnTo>
                  <a:lnTo>
                    <a:pt x="711873" y="1207376"/>
                  </a:lnTo>
                  <a:lnTo>
                    <a:pt x="748030" y="1238948"/>
                  </a:lnTo>
                  <a:lnTo>
                    <a:pt x="782675" y="1272057"/>
                  </a:lnTo>
                  <a:lnTo>
                    <a:pt x="815784" y="1306626"/>
                  </a:lnTo>
                  <a:lnTo>
                    <a:pt x="847344" y="1342644"/>
                  </a:lnTo>
                  <a:lnTo>
                    <a:pt x="848334" y="1342136"/>
                  </a:lnTo>
                  <a:lnTo>
                    <a:pt x="854354" y="1349171"/>
                  </a:lnTo>
                  <a:lnTo>
                    <a:pt x="882396" y="1385316"/>
                  </a:lnTo>
                  <a:lnTo>
                    <a:pt x="1766316" y="923544"/>
                  </a:lnTo>
                  <a:close/>
                </a:path>
              </a:pathLst>
            </a:custGeom>
            <a:solidFill>
              <a:srgbClr val="25314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8" name="object 123"/>
            <p:cNvSpPr/>
            <p:nvPr/>
          </p:nvSpPr>
          <p:spPr>
            <a:xfrm>
              <a:off x="6082920" y="2511360"/>
              <a:ext cx="1267920" cy="2054880"/>
            </a:xfrm>
            <a:custGeom>
              <a:avLst/>
              <a:gdLst/>
              <a:ahLst/>
              <a:cxnLst/>
              <a:rect l="l" t="t" r="r" b="b"/>
              <a:pathLst>
                <a:path w="1150620" h="1864360">
                  <a:moveTo>
                    <a:pt x="1150620" y="936625"/>
                  </a:moveTo>
                  <a:lnTo>
                    <a:pt x="1149832" y="885901"/>
                  </a:lnTo>
                  <a:lnTo>
                    <a:pt x="1147483" y="835393"/>
                  </a:lnTo>
                  <a:lnTo>
                    <a:pt x="1143609" y="785164"/>
                  </a:lnTo>
                  <a:lnTo>
                    <a:pt x="1138237" y="735228"/>
                  </a:lnTo>
                  <a:lnTo>
                    <a:pt x="1131379" y="685609"/>
                  </a:lnTo>
                  <a:lnTo>
                    <a:pt x="1123073" y="636346"/>
                  </a:lnTo>
                  <a:lnTo>
                    <a:pt x="1113345" y="587463"/>
                  </a:lnTo>
                  <a:lnTo>
                    <a:pt x="1102207" y="539000"/>
                  </a:lnTo>
                  <a:lnTo>
                    <a:pt x="1089698" y="490969"/>
                  </a:lnTo>
                  <a:lnTo>
                    <a:pt x="1075842" y="443407"/>
                  </a:lnTo>
                  <a:lnTo>
                    <a:pt x="1060653" y="396354"/>
                  </a:lnTo>
                  <a:lnTo>
                    <a:pt x="1044181" y="349821"/>
                  </a:lnTo>
                  <a:lnTo>
                    <a:pt x="1026426" y="303834"/>
                  </a:lnTo>
                  <a:lnTo>
                    <a:pt x="1007427" y="258445"/>
                  </a:lnTo>
                  <a:lnTo>
                    <a:pt x="987196" y="213664"/>
                  </a:lnTo>
                  <a:lnTo>
                    <a:pt x="965784" y="169532"/>
                  </a:lnTo>
                  <a:lnTo>
                    <a:pt x="943190" y="126072"/>
                  </a:lnTo>
                  <a:lnTo>
                    <a:pt x="919467" y="83312"/>
                  </a:lnTo>
                  <a:lnTo>
                    <a:pt x="894613" y="41275"/>
                  </a:lnTo>
                  <a:lnTo>
                    <a:pt x="868680" y="0"/>
                  </a:lnTo>
                  <a:lnTo>
                    <a:pt x="0" y="454406"/>
                  </a:lnTo>
                  <a:lnTo>
                    <a:pt x="26911" y="498068"/>
                  </a:lnTo>
                  <a:lnTo>
                    <a:pt x="27838" y="499795"/>
                  </a:lnTo>
                  <a:lnTo>
                    <a:pt x="27432" y="499999"/>
                  </a:lnTo>
                  <a:lnTo>
                    <a:pt x="46850" y="534822"/>
                  </a:lnTo>
                  <a:lnTo>
                    <a:pt x="51320" y="543052"/>
                  </a:lnTo>
                  <a:lnTo>
                    <a:pt x="73126" y="589292"/>
                  </a:lnTo>
                  <a:lnTo>
                    <a:pt x="92265" y="636701"/>
                  </a:lnTo>
                  <a:lnTo>
                    <a:pt x="108661" y="685215"/>
                  </a:lnTo>
                  <a:lnTo>
                    <a:pt x="122237" y="734771"/>
                  </a:lnTo>
                  <a:lnTo>
                    <a:pt x="132930" y="785279"/>
                  </a:lnTo>
                  <a:lnTo>
                    <a:pt x="140665" y="836676"/>
                  </a:lnTo>
                  <a:lnTo>
                    <a:pt x="145122" y="887501"/>
                  </a:lnTo>
                  <a:lnTo>
                    <a:pt x="146558" y="941324"/>
                  </a:lnTo>
                  <a:lnTo>
                    <a:pt x="145376" y="992416"/>
                  </a:lnTo>
                  <a:lnTo>
                    <a:pt x="141249" y="1042047"/>
                  </a:lnTo>
                  <a:lnTo>
                    <a:pt x="134239" y="1091095"/>
                  </a:lnTo>
                  <a:lnTo>
                    <a:pt x="124548" y="1139355"/>
                  </a:lnTo>
                  <a:lnTo>
                    <a:pt x="112242" y="1186776"/>
                  </a:lnTo>
                  <a:lnTo>
                    <a:pt x="97396" y="1233271"/>
                  </a:lnTo>
                  <a:lnTo>
                    <a:pt x="83807" y="1268933"/>
                  </a:lnTo>
                  <a:lnTo>
                    <a:pt x="64058" y="1311427"/>
                  </a:lnTo>
                  <a:lnTo>
                    <a:pt x="40767" y="1354836"/>
                  </a:lnTo>
                  <a:lnTo>
                    <a:pt x="43510" y="1356283"/>
                  </a:lnTo>
                  <a:lnTo>
                    <a:pt x="38214" y="1366697"/>
                  </a:lnTo>
                  <a:lnTo>
                    <a:pt x="13843" y="1408938"/>
                  </a:lnTo>
                  <a:lnTo>
                    <a:pt x="875411" y="1863852"/>
                  </a:lnTo>
                  <a:lnTo>
                    <a:pt x="901179" y="1822704"/>
                  </a:lnTo>
                  <a:lnTo>
                    <a:pt x="925791" y="1780882"/>
                  </a:lnTo>
                  <a:lnTo>
                    <a:pt x="949223" y="1738439"/>
                  </a:lnTo>
                  <a:lnTo>
                    <a:pt x="971473" y="1695373"/>
                  </a:lnTo>
                  <a:lnTo>
                    <a:pt x="992505" y="1651698"/>
                  </a:lnTo>
                  <a:lnTo>
                    <a:pt x="1012304" y="1607451"/>
                  </a:lnTo>
                  <a:lnTo>
                    <a:pt x="1030859" y="1562633"/>
                  </a:lnTo>
                  <a:lnTo>
                    <a:pt x="1048156" y="1517269"/>
                  </a:lnTo>
                  <a:lnTo>
                    <a:pt x="1064158" y="1471371"/>
                  </a:lnTo>
                  <a:lnTo>
                    <a:pt x="1078877" y="1424965"/>
                  </a:lnTo>
                  <a:lnTo>
                    <a:pt x="1092263" y="1378064"/>
                  </a:lnTo>
                  <a:lnTo>
                    <a:pt x="1104328" y="1330680"/>
                  </a:lnTo>
                  <a:lnTo>
                    <a:pt x="1115034" y="1282839"/>
                  </a:lnTo>
                  <a:lnTo>
                    <a:pt x="1124369" y="1234567"/>
                  </a:lnTo>
                  <a:lnTo>
                    <a:pt x="1132306" y="1185862"/>
                  </a:lnTo>
                  <a:lnTo>
                    <a:pt x="1138847" y="1136751"/>
                  </a:lnTo>
                  <a:lnTo>
                    <a:pt x="1143977" y="1087259"/>
                  </a:lnTo>
                  <a:lnTo>
                    <a:pt x="1147648" y="1037399"/>
                  </a:lnTo>
                  <a:lnTo>
                    <a:pt x="1149870" y="987183"/>
                  </a:lnTo>
                  <a:lnTo>
                    <a:pt x="1150620" y="936625"/>
                  </a:lnTo>
                  <a:close/>
                </a:path>
              </a:pathLst>
            </a:custGeom>
            <a:solidFill>
              <a:srgbClr val="92A8C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9" name="object 124"/>
            <p:cNvSpPr/>
            <p:nvPr/>
          </p:nvSpPr>
          <p:spPr>
            <a:xfrm>
              <a:off x="5068440" y="4129200"/>
              <a:ext cx="1958760" cy="1540080"/>
            </a:xfrm>
            <a:custGeom>
              <a:avLst/>
              <a:gdLst/>
              <a:ahLst/>
              <a:cxnLst/>
              <a:rect l="l" t="t" r="r" b="b"/>
              <a:pathLst>
                <a:path w="1777364" h="1397635">
                  <a:moveTo>
                    <a:pt x="1776984" y="464553"/>
                  </a:moveTo>
                  <a:lnTo>
                    <a:pt x="893064" y="0"/>
                  </a:lnTo>
                  <a:lnTo>
                    <a:pt x="865111" y="37160"/>
                  </a:lnTo>
                  <a:lnTo>
                    <a:pt x="835317" y="73088"/>
                  </a:lnTo>
                  <a:lnTo>
                    <a:pt x="803757" y="107721"/>
                  </a:lnTo>
                  <a:lnTo>
                    <a:pt x="770483" y="141008"/>
                  </a:lnTo>
                  <a:lnTo>
                    <a:pt x="735545" y="172910"/>
                  </a:lnTo>
                  <a:lnTo>
                    <a:pt x="699020" y="203365"/>
                  </a:lnTo>
                  <a:lnTo>
                    <a:pt x="660958" y="232321"/>
                  </a:lnTo>
                  <a:lnTo>
                    <a:pt x="621411" y="259715"/>
                  </a:lnTo>
                  <a:lnTo>
                    <a:pt x="580453" y="285521"/>
                  </a:lnTo>
                  <a:lnTo>
                    <a:pt x="538137" y="309651"/>
                  </a:lnTo>
                  <a:lnTo>
                    <a:pt x="494525" y="332079"/>
                  </a:lnTo>
                  <a:lnTo>
                    <a:pt x="449656" y="352755"/>
                  </a:lnTo>
                  <a:lnTo>
                    <a:pt x="403631" y="371602"/>
                  </a:lnTo>
                  <a:lnTo>
                    <a:pt x="356463" y="388581"/>
                  </a:lnTo>
                  <a:lnTo>
                    <a:pt x="308254" y="403644"/>
                  </a:lnTo>
                  <a:lnTo>
                    <a:pt x="259029" y="416725"/>
                  </a:lnTo>
                  <a:lnTo>
                    <a:pt x="208864" y="427786"/>
                  </a:lnTo>
                  <a:lnTo>
                    <a:pt x="157822" y="436765"/>
                  </a:lnTo>
                  <a:lnTo>
                    <a:pt x="105956" y="443598"/>
                  </a:lnTo>
                  <a:lnTo>
                    <a:pt x="53327" y="448259"/>
                  </a:lnTo>
                  <a:lnTo>
                    <a:pt x="0" y="450672"/>
                  </a:lnTo>
                  <a:lnTo>
                    <a:pt x="2298" y="831380"/>
                  </a:lnTo>
                  <a:lnTo>
                    <a:pt x="4191" y="1397508"/>
                  </a:lnTo>
                  <a:lnTo>
                    <a:pt x="56629" y="1396847"/>
                  </a:lnTo>
                  <a:lnTo>
                    <a:pt x="108788" y="1394980"/>
                  </a:lnTo>
                  <a:lnTo>
                    <a:pt x="160616" y="1391894"/>
                  </a:lnTo>
                  <a:lnTo>
                    <a:pt x="212115" y="1387640"/>
                  </a:lnTo>
                  <a:lnTo>
                    <a:pt x="263258" y="1382204"/>
                  </a:lnTo>
                  <a:lnTo>
                    <a:pt x="314032" y="1375625"/>
                  </a:lnTo>
                  <a:lnTo>
                    <a:pt x="364426" y="1367904"/>
                  </a:lnTo>
                  <a:lnTo>
                    <a:pt x="414401" y="1359052"/>
                  </a:lnTo>
                  <a:lnTo>
                    <a:pt x="463969" y="1349108"/>
                  </a:lnTo>
                  <a:lnTo>
                    <a:pt x="513092" y="1338059"/>
                  </a:lnTo>
                  <a:lnTo>
                    <a:pt x="561771" y="1325943"/>
                  </a:lnTo>
                  <a:lnTo>
                    <a:pt x="609968" y="1312773"/>
                  </a:lnTo>
                  <a:lnTo>
                    <a:pt x="657682" y="1298549"/>
                  </a:lnTo>
                  <a:lnTo>
                    <a:pt x="704888" y="1283309"/>
                  </a:lnTo>
                  <a:lnTo>
                    <a:pt x="751573" y="1267053"/>
                  </a:lnTo>
                  <a:lnTo>
                    <a:pt x="797712" y="1249794"/>
                  </a:lnTo>
                  <a:lnTo>
                    <a:pt x="843292" y="1231557"/>
                  </a:lnTo>
                  <a:lnTo>
                    <a:pt x="888301" y="1212354"/>
                  </a:lnTo>
                  <a:lnTo>
                    <a:pt x="932726" y="1192212"/>
                  </a:lnTo>
                  <a:lnTo>
                    <a:pt x="976541" y="1171117"/>
                  </a:lnTo>
                  <a:lnTo>
                    <a:pt x="1019721" y="1149121"/>
                  </a:lnTo>
                  <a:lnTo>
                    <a:pt x="1062266" y="1126223"/>
                  </a:lnTo>
                  <a:lnTo>
                    <a:pt x="1104150" y="1102423"/>
                  </a:lnTo>
                  <a:lnTo>
                    <a:pt x="1145349" y="1077760"/>
                  </a:lnTo>
                  <a:lnTo>
                    <a:pt x="1185862" y="1052245"/>
                  </a:lnTo>
                  <a:lnTo>
                    <a:pt x="1225664" y="1025893"/>
                  </a:lnTo>
                  <a:lnTo>
                    <a:pt x="1264742" y="998715"/>
                  </a:lnTo>
                  <a:lnTo>
                    <a:pt x="1303070" y="970724"/>
                  </a:lnTo>
                  <a:lnTo>
                    <a:pt x="1340637" y="941933"/>
                  </a:lnTo>
                  <a:lnTo>
                    <a:pt x="1377429" y="912380"/>
                  </a:lnTo>
                  <a:lnTo>
                    <a:pt x="1413421" y="882065"/>
                  </a:lnTo>
                  <a:lnTo>
                    <a:pt x="1448600" y="851001"/>
                  </a:lnTo>
                  <a:lnTo>
                    <a:pt x="1482940" y="819200"/>
                  </a:lnTo>
                  <a:lnTo>
                    <a:pt x="1516443" y="786688"/>
                  </a:lnTo>
                  <a:lnTo>
                    <a:pt x="1549069" y="753478"/>
                  </a:lnTo>
                  <a:lnTo>
                    <a:pt x="1580832" y="719594"/>
                  </a:lnTo>
                  <a:lnTo>
                    <a:pt x="1611680" y="685038"/>
                  </a:lnTo>
                  <a:lnTo>
                    <a:pt x="1641614" y="649820"/>
                  </a:lnTo>
                  <a:lnTo>
                    <a:pt x="1670621" y="613981"/>
                  </a:lnTo>
                  <a:lnTo>
                    <a:pt x="1698675" y="577519"/>
                  </a:lnTo>
                  <a:lnTo>
                    <a:pt x="1725764" y="540448"/>
                  </a:lnTo>
                  <a:lnTo>
                    <a:pt x="1751876" y="502793"/>
                  </a:lnTo>
                  <a:lnTo>
                    <a:pt x="1776984" y="464553"/>
                  </a:lnTo>
                  <a:close/>
                </a:path>
              </a:pathLst>
            </a:custGeom>
            <a:solidFill>
              <a:srgbClr val="C6D2E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0" name="object 125"/>
            <p:cNvSpPr/>
            <p:nvPr/>
          </p:nvSpPr>
          <p:spPr>
            <a:xfrm>
              <a:off x="5088600" y="2664000"/>
              <a:ext cx="628560" cy="64728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1" name="object 126"/>
            <p:cNvSpPr/>
            <p:nvPr/>
          </p:nvSpPr>
          <p:spPr>
            <a:xfrm>
              <a:off x="5181120" y="2757600"/>
              <a:ext cx="452160" cy="470160"/>
            </a:xfrm>
            <a:custGeom>
              <a:avLst/>
              <a:gdLst/>
              <a:ahLst/>
              <a:cxnLst/>
              <a:rect l="l" t="t" r="r" b="b"/>
              <a:pathLst>
                <a:path w="410845" h="426719">
                  <a:moveTo>
                    <a:pt x="332152" y="0"/>
                  </a:moveTo>
                  <a:lnTo>
                    <a:pt x="297688" y="8626"/>
                  </a:lnTo>
                  <a:lnTo>
                    <a:pt x="83820" y="59299"/>
                  </a:lnTo>
                  <a:lnTo>
                    <a:pt x="51956" y="78672"/>
                  </a:lnTo>
                  <a:lnTo>
                    <a:pt x="41132" y="103320"/>
                  </a:lnTo>
                  <a:lnTo>
                    <a:pt x="47619" y="127325"/>
                  </a:lnTo>
                  <a:lnTo>
                    <a:pt x="67691" y="144770"/>
                  </a:lnTo>
                  <a:lnTo>
                    <a:pt x="97917" y="152263"/>
                  </a:lnTo>
                  <a:lnTo>
                    <a:pt x="0" y="304663"/>
                  </a:lnTo>
                  <a:lnTo>
                    <a:pt x="203962" y="426202"/>
                  </a:lnTo>
                  <a:lnTo>
                    <a:pt x="309245" y="266309"/>
                  </a:lnTo>
                  <a:lnTo>
                    <a:pt x="330835" y="295646"/>
                  </a:lnTo>
                  <a:lnTo>
                    <a:pt x="347192" y="308217"/>
                  </a:lnTo>
                  <a:lnTo>
                    <a:pt x="371490" y="308298"/>
                  </a:lnTo>
                  <a:lnTo>
                    <a:pt x="395432" y="294306"/>
                  </a:lnTo>
                  <a:lnTo>
                    <a:pt x="410718" y="264658"/>
                  </a:lnTo>
                  <a:lnTo>
                    <a:pt x="377444" y="56632"/>
                  </a:lnTo>
                  <a:lnTo>
                    <a:pt x="368696" y="17895"/>
                  </a:lnTo>
                  <a:lnTo>
                    <a:pt x="354711" y="1053"/>
                  </a:lnTo>
                  <a:lnTo>
                    <a:pt x="332152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2" name="object 127"/>
            <p:cNvSpPr/>
            <p:nvPr/>
          </p:nvSpPr>
          <p:spPr>
            <a:xfrm>
              <a:off x="5491800" y="3243600"/>
              <a:ext cx="660600" cy="622080"/>
            </a:xfrm>
            <a:prstGeom prst="rect">
              <a:avLst/>
            </a:prstGeom>
            <a:blipFill rotWithShape="0">
              <a:blip r:embed="rId6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3" name="object 128"/>
            <p:cNvSpPr/>
            <p:nvPr/>
          </p:nvSpPr>
          <p:spPr>
            <a:xfrm>
              <a:off x="5581800" y="3334320"/>
              <a:ext cx="487440" cy="446760"/>
            </a:xfrm>
            <a:custGeom>
              <a:avLst/>
              <a:gdLst/>
              <a:ahLst/>
              <a:cxnLst/>
              <a:rect l="l" t="t" r="r" b="b"/>
              <a:pathLst>
                <a:path w="442595" h="405764">
                  <a:moveTo>
                    <a:pt x="220823" y="0"/>
                  </a:moveTo>
                  <a:lnTo>
                    <a:pt x="194103" y="3331"/>
                  </a:lnTo>
                  <a:lnTo>
                    <a:pt x="176789" y="21212"/>
                  </a:lnTo>
                  <a:lnTo>
                    <a:pt x="172084" y="47416"/>
                  </a:lnTo>
                  <a:lnTo>
                    <a:pt x="181101" y="77134"/>
                  </a:lnTo>
                  <a:lnTo>
                    <a:pt x="0" y="71038"/>
                  </a:lnTo>
                  <a:lnTo>
                    <a:pt x="0" y="308401"/>
                  </a:lnTo>
                  <a:lnTo>
                    <a:pt x="191261" y="317037"/>
                  </a:lnTo>
                  <a:lnTo>
                    <a:pt x="177037" y="350565"/>
                  </a:lnTo>
                  <a:lnTo>
                    <a:pt x="174628" y="371109"/>
                  </a:lnTo>
                  <a:lnTo>
                    <a:pt x="187007" y="392047"/>
                  </a:lnTo>
                  <a:lnTo>
                    <a:pt x="211292" y="405483"/>
                  </a:lnTo>
                  <a:lnTo>
                    <a:pt x="244601" y="403524"/>
                  </a:lnTo>
                  <a:lnTo>
                    <a:pt x="406272" y="268523"/>
                  </a:lnTo>
                  <a:lnTo>
                    <a:pt x="435032" y="241117"/>
                  </a:lnTo>
                  <a:lnTo>
                    <a:pt x="442325" y="220438"/>
                  </a:lnTo>
                  <a:lnTo>
                    <a:pt x="431686" y="200497"/>
                  </a:lnTo>
                  <a:lnTo>
                    <a:pt x="406653" y="175305"/>
                  </a:lnTo>
                  <a:lnTo>
                    <a:pt x="253745" y="17444"/>
                  </a:lnTo>
                  <a:lnTo>
                    <a:pt x="220823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4" name="object 129"/>
            <p:cNvSpPr/>
            <p:nvPr/>
          </p:nvSpPr>
          <p:spPr>
            <a:xfrm>
              <a:off x="5112000" y="3848760"/>
              <a:ext cx="640440" cy="628560"/>
            </a:xfrm>
            <a:prstGeom prst="rect">
              <a:avLst/>
            </a:pr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5" name="object 130"/>
            <p:cNvSpPr/>
            <p:nvPr/>
          </p:nvSpPr>
          <p:spPr>
            <a:xfrm>
              <a:off x="5202720" y="3939480"/>
              <a:ext cx="466920" cy="455400"/>
            </a:xfrm>
            <a:custGeom>
              <a:avLst/>
              <a:gdLst/>
              <a:ahLst/>
              <a:cxnLst/>
              <a:rect l="l" t="t" r="r" b="b"/>
              <a:pathLst>
                <a:path w="423545" h="413385">
                  <a:moveTo>
                    <a:pt x="212979" y="0"/>
                  </a:moveTo>
                  <a:lnTo>
                    <a:pt x="0" y="121666"/>
                  </a:lnTo>
                  <a:lnTo>
                    <a:pt x="114808" y="269240"/>
                  </a:lnTo>
                  <a:lnTo>
                    <a:pt x="75565" y="275844"/>
                  </a:lnTo>
                  <a:lnTo>
                    <a:pt x="55677" y="284586"/>
                  </a:lnTo>
                  <a:lnTo>
                    <a:pt x="44862" y="304585"/>
                  </a:lnTo>
                  <a:lnTo>
                    <a:pt x="48383" y="329645"/>
                  </a:lnTo>
                  <a:lnTo>
                    <a:pt x="71500" y="353568"/>
                  </a:lnTo>
                  <a:lnTo>
                    <a:pt x="296037" y="405561"/>
                  </a:lnTo>
                  <a:lnTo>
                    <a:pt x="339030" y="413136"/>
                  </a:lnTo>
                  <a:lnTo>
                    <a:pt x="362235" y="408039"/>
                  </a:lnTo>
                  <a:lnTo>
                    <a:pt x="373296" y="389858"/>
                  </a:lnTo>
                  <a:lnTo>
                    <a:pt x="379857" y="358178"/>
                  </a:lnTo>
                  <a:lnTo>
                    <a:pt x="423545" y="162814"/>
                  </a:lnTo>
                  <a:lnTo>
                    <a:pt x="418129" y="129127"/>
                  </a:lnTo>
                  <a:lnTo>
                    <a:pt x="398033" y="110775"/>
                  </a:lnTo>
                  <a:lnTo>
                    <a:pt x="370913" y="106949"/>
                  </a:lnTo>
                  <a:lnTo>
                    <a:pt x="344424" y="116840"/>
                  </a:lnTo>
                  <a:lnTo>
                    <a:pt x="323469" y="138811"/>
                  </a:lnTo>
                  <a:lnTo>
                    <a:pt x="212979" y="0"/>
                  </a:lnTo>
                  <a:close/>
                </a:path>
              </a:pathLst>
            </a:cu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6" name="object 131"/>
            <p:cNvSpPr/>
            <p:nvPr/>
          </p:nvSpPr>
          <p:spPr>
            <a:xfrm>
              <a:off x="4119120" y="2756520"/>
              <a:ext cx="1817280" cy="1661040"/>
            </a:xfrm>
            <a:prstGeom prst="rect">
              <a:avLst/>
            </a:prstGeom>
            <a:blipFill rotWithShape="0">
              <a:blip r:embed="rId8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7" name="object 132"/>
            <p:cNvSpPr/>
            <p:nvPr/>
          </p:nvSpPr>
          <p:spPr>
            <a:xfrm>
              <a:off x="4208400" y="2844000"/>
              <a:ext cx="1644480" cy="1491840"/>
            </a:xfrm>
            <a:custGeom>
              <a:avLst/>
              <a:gdLst/>
              <a:ahLst/>
              <a:cxnLst/>
              <a:rect l="l" t="t" r="r" b="b"/>
              <a:pathLst>
                <a:path w="1492250" h="1353820">
                  <a:moveTo>
                    <a:pt x="1491996" y="676656"/>
                  </a:moveTo>
                  <a:lnTo>
                    <a:pt x="1490268" y="630326"/>
                  </a:lnTo>
                  <a:lnTo>
                    <a:pt x="1485176" y="584835"/>
                  </a:lnTo>
                  <a:lnTo>
                    <a:pt x="1476832" y="540270"/>
                  </a:lnTo>
                  <a:lnTo>
                    <a:pt x="1465338" y="496760"/>
                  </a:lnTo>
                  <a:lnTo>
                    <a:pt x="1450809" y="454393"/>
                  </a:lnTo>
                  <a:lnTo>
                    <a:pt x="1433360" y="413258"/>
                  </a:lnTo>
                  <a:lnTo>
                    <a:pt x="1413103" y="373468"/>
                  </a:lnTo>
                  <a:lnTo>
                    <a:pt x="1390142" y="335114"/>
                  </a:lnTo>
                  <a:lnTo>
                    <a:pt x="1364576" y="298310"/>
                  </a:lnTo>
                  <a:lnTo>
                    <a:pt x="1336548" y="263156"/>
                  </a:lnTo>
                  <a:lnTo>
                    <a:pt x="1306144" y="229743"/>
                  </a:lnTo>
                  <a:lnTo>
                    <a:pt x="1273492" y="198170"/>
                  </a:lnTo>
                  <a:lnTo>
                    <a:pt x="1238681" y="168554"/>
                  </a:lnTo>
                  <a:lnTo>
                    <a:pt x="1201839" y="140982"/>
                  </a:lnTo>
                  <a:lnTo>
                    <a:pt x="1163078" y="115557"/>
                  </a:lnTo>
                  <a:lnTo>
                    <a:pt x="1122502" y="92379"/>
                  </a:lnTo>
                  <a:lnTo>
                    <a:pt x="1080223" y="71551"/>
                  </a:lnTo>
                  <a:lnTo>
                    <a:pt x="1036358" y="53174"/>
                  </a:lnTo>
                  <a:lnTo>
                    <a:pt x="991019" y="37350"/>
                  </a:lnTo>
                  <a:lnTo>
                    <a:pt x="944308" y="24168"/>
                  </a:lnTo>
                  <a:lnTo>
                    <a:pt x="896327" y="13754"/>
                  </a:lnTo>
                  <a:lnTo>
                    <a:pt x="847217" y="6184"/>
                  </a:lnTo>
                  <a:lnTo>
                    <a:pt x="797064" y="1562"/>
                  </a:lnTo>
                  <a:lnTo>
                    <a:pt x="745998" y="0"/>
                  </a:lnTo>
                  <a:lnTo>
                    <a:pt x="694918" y="1562"/>
                  </a:lnTo>
                  <a:lnTo>
                    <a:pt x="644766" y="6184"/>
                  </a:lnTo>
                  <a:lnTo>
                    <a:pt x="595655" y="13754"/>
                  </a:lnTo>
                  <a:lnTo>
                    <a:pt x="547674" y="24168"/>
                  </a:lnTo>
                  <a:lnTo>
                    <a:pt x="500964" y="37350"/>
                  </a:lnTo>
                  <a:lnTo>
                    <a:pt x="455625" y="53174"/>
                  </a:lnTo>
                  <a:lnTo>
                    <a:pt x="411759" y="71551"/>
                  </a:lnTo>
                  <a:lnTo>
                    <a:pt x="369481" y="92379"/>
                  </a:lnTo>
                  <a:lnTo>
                    <a:pt x="328904" y="115557"/>
                  </a:lnTo>
                  <a:lnTo>
                    <a:pt x="290144" y="140982"/>
                  </a:lnTo>
                  <a:lnTo>
                    <a:pt x="253301" y="168554"/>
                  </a:lnTo>
                  <a:lnTo>
                    <a:pt x="218503" y="198170"/>
                  </a:lnTo>
                  <a:lnTo>
                    <a:pt x="185839" y="229743"/>
                  </a:lnTo>
                  <a:lnTo>
                    <a:pt x="155435" y="263156"/>
                  </a:lnTo>
                  <a:lnTo>
                    <a:pt x="127406" y="298310"/>
                  </a:lnTo>
                  <a:lnTo>
                    <a:pt x="101854" y="335114"/>
                  </a:lnTo>
                  <a:lnTo>
                    <a:pt x="78879" y="373468"/>
                  </a:lnTo>
                  <a:lnTo>
                    <a:pt x="58623" y="413258"/>
                  </a:lnTo>
                  <a:lnTo>
                    <a:pt x="41173" y="454393"/>
                  </a:lnTo>
                  <a:lnTo>
                    <a:pt x="26644" y="496760"/>
                  </a:lnTo>
                  <a:lnTo>
                    <a:pt x="15151" y="540270"/>
                  </a:lnTo>
                  <a:lnTo>
                    <a:pt x="6807" y="584835"/>
                  </a:lnTo>
                  <a:lnTo>
                    <a:pt x="1714" y="630326"/>
                  </a:lnTo>
                  <a:lnTo>
                    <a:pt x="0" y="676656"/>
                  </a:lnTo>
                  <a:lnTo>
                    <a:pt x="1714" y="722998"/>
                  </a:lnTo>
                  <a:lnTo>
                    <a:pt x="6807" y="768489"/>
                  </a:lnTo>
                  <a:lnTo>
                    <a:pt x="15151" y="813054"/>
                  </a:lnTo>
                  <a:lnTo>
                    <a:pt x="26644" y="856564"/>
                  </a:lnTo>
                  <a:lnTo>
                    <a:pt x="41173" y="898931"/>
                  </a:lnTo>
                  <a:lnTo>
                    <a:pt x="58623" y="940066"/>
                  </a:lnTo>
                  <a:lnTo>
                    <a:pt x="78879" y="979855"/>
                  </a:lnTo>
                  <a:lnTo>
                    <a:pt x="101854" y="1018209"/>
                  </a:lnTo>
                  <a:lnTo>
                    <a:pt x="127406" y="1055014"/>
                  </a:lnTo>
                  <a:lnTo>
                    <a:pt x="155435" y="1090168"/>
                  </a:lnTo>
                  <a:lnTo>
                    <a:pt x="185839" y="1123581"/>
                  </a:lnTo>
                  <a:lnTo>
                    <a:pt x="218490" y="1155153"/>
                  </a:lnTo>
                  <a:lnTo>
                    <a:pt x="253301" y="1184770"/>
                  </a:lnTo>
                  <a:lnTo>
                    <a:pt x="290144" y="1212342"/>
                  </a:lnTo>
                  <a:lnTo>
                    <a:pt x="328904" y="1237767"/>
                  </a:lnTo>
                  <a:lnTo>
                    <a:pt x="369481" y="1260944"/>
                  </a:lnTo>
                  <a:lnTo>
                    <a:pt x="411759" y="1281772"/>
                  </a:lnTo>
                  <a:lnTo>
                    <a:pt x="455625" y="1300149"/>
                  </a:lnTo>
                  <a:lnTo>
                    <a:pt x="500964" y="1315974"/>
                  </a:lnTo>
                  <a:lnTo>
                    <a:pt x="547674" y="1329156"/>
                  </a:lnTo>
                  <a:lnTo>
                    <a:pt x="595655" y="1339570"/>
                  </a:lnTo>
                  <a:lnTo>
                    <a:pt x="644766" y="1347139"/>
                  </a:lnTo>
                  <a:lnTo>
                    <a:pt x="694918" y="1351762"/>
                  </a:lnTo>
                  <a:lnTo>
                    <a:pt x="745998" y="1353312"/>
                  </a:lnTo>
                  <a:lnTo>
                    <a:pt x="797064" y="1351762"/>
                  </a:lnTo>
                  <a:lnTo>
                    <a:pt x="847217" y="1347139"/>
                  </a:lnTo>
                  <a:lnTo>
                    <a:pt x="896327" y="1339570"/>
                  </a:lnTo>
                  <a:lnTo>
                    <a:pt x="944308" y="1329156"/>
                  </a:lnTo>
                  <a:lnTo>
                    <a:pt x="991019" y="1315974"/>
                  </a:lnTo>
                  <a:lnTo>
                    <a:pt x="1036358" y="1300149"/>
                  </a:lnTo>
                  <a:lnTo>
                    <a:pt x="1080223" y="1281772"/>
                  </a:lnTo>
                  <a:lnTo>
                    <a:pt x="1122502" y="1260944"/>
                  </a:lnTo>
                  <a:lnTo>
                    <a:pt x="1163078" y="1237767"/>
                  </a:lnTo>
                  <a:lnTo>
                    <a:pt x="1201839" y="1212342"/>
                  </a:lnTo>
                  <a:lnTo>
                    <a:pt x="1238681" y="1184770"/>
                  </a:lnTo>
                  <a:lnTo>
                    <a:pt x="1273492" y="1155153"/>
                  </a:lnTo>
                  <a:lnTo>
                    <a:pt x="1306144" y="1123581"/>
                  </a:lnTo>
                  <a:lnTo>
                    <a:pt x="1336548" y="1090168"/>
                  </a:lnTo>
                  <a:lnTo>
                    <a:pt x="1364576" y="1055014"/>
                  </a:lnTo>
                  <a:lnTo>
                    <a:pt x="1390142" y="1018209"/>
                  </a:lnTo>
                  <a:lnTo>
                    <a:pt x="1413103" y="979855"/>
                  </a:lnTo>
                  <a:lnTo>
                    <a:pt x="1433360" y="940066"/>
                  </a:lnTo>
                  <a:lnTo>
                    <a:pt x="1450809" y="898931"/>
                  </a:lnTo>
                  <a:lnTo>
                    <a:pt x="1465338" y="856564"/>
                  </a:lnTo>
                  <a:lnTo>
                    <a:pt x="1476832" y="813054"/>
                  </a:lnTo>
                  <a:lnTo>
                    <a:pt x="1485176" y="768489"/>
                  </a:lnTo>
                  <a:lnTo>
                    <a:pt x="1490268" y="722998"/>
                  </a:lnTo>
                  <a:lnTo>
                    <a:pt x="1491996" y="676656"/>
                  </a:lnTo>
                  <a:close/>
                </a:path>
              </a:pathLst>
            </a:custGeom>
            <a:solidFill>
              <a:srgbClr val="7B92B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88" name="object 133"/>
          <p:cNvSpPr/>
          <p:nvPr/>
        </p:nvSpPr>
        <p:spPr>
          <a:xfrm>
            <a:off x="3929400" y="1998360"/>
            <a:ext cx="447480" cy="34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 indent="25560">
              <a:lnSpc>
                <a:spcPct val="100000"/>
              </a:lnSpc>
              <a:spcBef>
                <a:spcPts val="105"/>
              </a:spcBef>
              <a:tabLst>
                <a:tab pos="0" algn="l"/>
              </a:tabLst>
            </a:pPr>
            <a:r>
              <a:rPr lang="en-US" sz="1100" b="1" strike="noStrike" spc="-92">
                <a:solidFill>
                  <a:srgbClr val="FFFFFF"/>
                </a:solidFill>
                <a:latin typeface="Trebuchet MS"/>
              </a:rPr>
              <a:t>Smart  </a:t>
            </a:r>
            <a:r>
              <a:rPr lang="en-US" sz="1100" b="1" strike="noStrike" spc="-1">
                <a:solidFill>
                  <a:srgbClr val="FFFFFF"/>
                </a:solidFill>
                <a:latin typeface="Trebuchet MS"/>
              </a:rPr>
              <a:t>M</a:t>
            </a:r>
            <a:r>
              <a:rPr lang="en-US" sz="1100" b="1" strike="noStrike" spc="-114">
                <a:solidFill>
                  <a:srgbClr val="FFFFFF"/>
                </a:solidFill>
                <a:latin typeface="Trebuchet MS"/>
              </a:rPr>
              <a:t>et</a:t>
            </a:r>
            <a:r>
              <a:rPr lang="en-US" sz="1100" b="1" strike="noStrike" spc="-151">
                <a:solidFill>
                  <a:srgbClr val="FFFFFF"/>
                </a:solidFill>
                <a:latin typeface="Trebuchet MS"/>
              </a:rPr>
              <a:t>er</a:t>
            </a:r>
            <a:r>
              <a:rPr lang="en-US" sz="1100" b="1" strike="noStrike" spc="24">
                <a:solidFill>
                  <a:srgbClr val="FFFFFF"/>
                </a:solidFill>
                <a:latin typeface="Trebuchet MS"/>
              </a:rPr>
              <a:t>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389" name="object 134"/>
          <p:cNvSpPr/>
          <p:nvPr/>
        </p:nvSpPr>
        <p:spPr>
          <a:xfrm>
            <a:off x="5361480" y="1938240"/>
            <a:ext cx="979200" cy="34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70560" indent="-58320">
              <a:lnSpc>
                <a:spcPct val="100000"/>
              </a:lnSpc>
              <a:spcBef>
                <a:spcPts val="105"/>
              </a:spcBef>
              <a:tabLst>
                <a:tab pos="0" algn="l"/>
              </a:tabLst>
            </a:pPr>
            <a:r>
              <a:rPr lang="en-US" sz="1100" b="1" strike="noStrike" spc="-41">
                <a:solidFill>
                  <a:srgbClr val="FFFFFF"/>
                </a:solidFill>
                <a:latin typeface="Trebuchet MS"/>
              </a:rPr>
              <a:t>C</a:t>
            </a:r>
            <a:r>
              <a:rPr lang="en-US" sz="1100" b="1" strike="noStrike" spc="-75">
                <a:solidFill>
                  <a:srgbClr val="FFFFFF"/>
                </a:solidFill>
                <a:latin typeface="Trebuchet MS"/>
              </a:rPr>
              <a:t>o</a:t>
            </a:r>
            <a:r>
              <a:rPr lang="en-US" sz="1100" b="1" strike="noStrike" spc="-131">
                <a:solidFill>
                  <a:srgbClr val="FFFFFF"/>
                </a:solidFill>
                <a:latin typeface="Trebuchet MS"/>
              </a:rPr>
              <a:t>m</a:t>
            </a:r>
            <a:r>
              <a:rPr lang="en-US" sz="1100" b="1" strike="noStrike" spc="-140">
                <a:solidFill>
                  <a:srgbClr val="FFFFFF"/>
                </a:solidFill>
                <a:latin typeface="Trebuchet MS"/>
              </a:rPr>
              <a:t>m</a:t>
            </a:r>
            <a:r>
              <a:rPr lang="en-US" sz="1100" b="1" strike="noStrike" spc="-126">
                <a:solidFill>
                  <a:srgbClr val="FFFFFF"/>
                </a:solidFill>
                <a:latin typeface="Trebuchet MS"/>
              </a:rPr>
              <a:t>u</a:t>
            </a:r>
            <a:r>
              <a:rPr lang="en-US" sz="1100" b="1" strike="noStrike" spc="-131">
                <a:solidFill>
                  <a:srgbClr val="FFFFFF"/>
                </a:solidFill>
                <a:latin typeface="Trebuchet MS"/>
              </a:rPr>
              <a:t>n</a:t>
            </a:r>
            <a:r>
              <a:rPr lang="en-US" sz="1100" b="1" strike="noStrike" spc="-52">
                <a:solidFill>
                  <a:srgbClr val="FFFFFF"/>
                </a:solidFill>
                <a:latin typeface="Trebuchet MS"/>
              </a:rPr>
              <a:t>i</a:t>
            </a:r>
            <a:r>
              <a:rPr lang="en-US" sz="1100" b="1" strike="noStrike" spc="-106">
                <a:solidFill>
                  <a:srgbClr val="FFFFFF"/>
                </a:solidFill>
                <a:latin typeface="Trebuchet MS"/>
              </a:rPr>
              <a:t>c</a:t>
            </a:r>
            <a:r>
              <a:rPr lang="en-US" sz="1100" b="1" strike="noStrike" spc="-72">
                <a:solidFill>
                  <a:srgbClr val="FFFFFF"/>
                </a:solidFill>
                <a:latin typeface="Trebuchet MS"/>
              </a:rPr>
              <a:t>a</a:t>
            </a:r>
            <a:r>
              <a:rPr lang="en-US" sz="1100" b="1" strike="noStrike" spc="-75">
                <a:solidFill>
                  <a:srgbClr val="FFFFFF"/>
                </a:solidFill>
                <a:latin typeface="Trebuchet MS"/>
              </a:rPr>
              <a:t>ti</a:t>
            </a:r>
            <a:r>
              <a:rPr lang="en-US" sz="1100" b="1" strike="noStrike" spc="-131">
                <a:solidFill>
                  <a:srgbClr val="FFFFFF"/>
                </a:solidFill>
                <a:latin typeface="Trebuchet MS"/>
              </a:rPr>
              <a:t>o</a:t>
            </a:r>
            <a:r>
              <a:rPr lang="en-US" sz="1100" b="1" strike="noStrike" spc="-80">
                <a:solidFill>
                  <a:srgbClr val="FFFFFF"/>
                </a:solidFill>
                <a:latin typeface="Trebuchet MS"/>
              </a:rPr>
              <a:t>n  </a:t>
            </a:r>
            <a:r>
              <a:rPr lang="en-US" sz="1100" b="1" strike="noStrike" spc="-100">
                <a:solidFill>
                  <a:srgbClr val="FFFFFF"/>
                </a:solidFill>
                <a:latin typeface="Trebuchet MS"/>
              </a:rPr>
              <a:t>Infrastructure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390" name="object 135"/>
          <p:cNvSpPr/>
          <p:nvPr/>
        </p:nvSpPr>
        <p:spPr>
          <a:xfrm>
            <a:off x="6500880" y="3280320"/>
            <a:ext cx="603720" cy="34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73800" indent="-6084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100" b="1" strike="noStrike" spc="-92">
                <a:solidFill>
                  <a:srgbClr val="FFFFFF"/>
                </a:solidFill>
                <a:latin typeface="Trebuchet MS"/>
              </a:rPr>
              <a:t>Head</a:t>
            </a:r>
            <a:r>
              <a:rPr lang="en-US" sz="1100" b="1" strike="noStrike" spc="-211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1100" b="1" strike="noStrike" spc="-97">
                <a:solidFill>
                  <a:srgbClr val="FFFFFF"/>
                </a:solidFill>
                <a:latin typeface="Trebuchet MS"/>
              </a:rPr>
              <a:t>End  </a:t>
            </a:r>
            <a:r>
              <a:rPr lang="en-US" sz="1100" b="1" strike="noStrike" spc="-80">
                <a:solidFill>
                  <a:srgbClr val="FFFFFF"/>
                </a:solidFill>
                <a:latin typeface="Trebuchet MS"/>
              </a:rPr>
              <a:t>System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391" name="object 136"/>
          <p:cNvSpPr/>
          <p:nvPr/>
        </p:nvSpPr>
        <p:spPr>
          <a:xfrm>
            <a:off x="5505120" y="4698720"/>
            <a:ext cx="810720" cy="51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558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100" b="1" strike="noStrike" spc="-106">
                <a:solidFill>
                  <a:srgbClr val="FFFFFF"/>
                </a:solidFill>
                <a:latin typeface="Trebuchet MS"/>
              </a:rPr>
              <a:t>Meter </a:t>
            </a:r>
            <a:r>
              <a:rPr lang="en-US" sz="1100" b="1" strike="noStrike" spc="-80">
                <a:solidFill>
                  <a:srgbClr val="FFFFFF"/>
                </a:solidFill>
                <a:latin typeface="Trebuchet MS"/>
              </a:rPr>
              <a:t>Data  </a:t>
            </a:r>
            <a:r>
              <a:rPr lang="en-US" sz="1100" b="1" strike="noStrike" spc="-1">
                <a:solidFill>
                  <a:srgbClr val="FFFFFF"/>
                </a:solidFill>
                <a:latin typeface="Trebuchet MS"/>
              </a:rPr>
              <a:t>M</a:t>
            </a:r>
            <a:r>
              <a:rPr lang="en-US" sz="1100" b="1" strike="noStrike" spc="-86">
                <a:solidFill>
                  <a:srgbClr val="FFFFFF"/>
                </a:solidFill>
                <a:latin typeface="Trebuchet MS"/>
              </a:rPr>
              <a:t>a</a:t>
            </a:r>
            <a:r>
              <a:rPr lang="en-US" sz="1100" b="1" strike="noStrike" spc="-106">
                <a:solidFill>
                  <a:srgbClr val="FFFFFF"/>
                </a:solidFill>
                <a:latin typeface="Trebuchet MS"/>
              </a:rPr>
              <a:t>n</a:t>
            </a:r>
            <a:r>
              <a:rPr lang="en-US" sz="1100" b="1" strike="noStrike" spc="-75">
                <a:solidFill>
                  <a:srgbClr val="FFFFFF"/>
                </a:solidFill>
                <a:latin typeface="Trebuchet MS"/>
              </a:rPr>
              <a:t>a</a:t>
            </a:r>
            <a:r>
              <a:rPr lang="en-US" sz="1100" b="1" strike="noStrike" spc="-32">
                <a:solidFill>
                  <a:srgbClr val="FFFFFF"/>
                </a:solidFill>
                <a:latin typeface="Trebuchet MS"/>
              </a:rPr>
              <a:t>g</a:t>
            </a:r>
            <a:r>
              <a:rPr lang="en-US" sz="1100" b="1" strike="noStrike" spc="-137">
                <a:solidFill>
                  <a:srgbClr val="FFFFFF"/>
                </a:solidFill>
                <a:latin typeface="Trebuchet MS"/>
              </a:rPr>
              <a:t>e</a:t>
            </a:r>
            <a:r>
              <a:rPr lang="en-US" sz="1100" b="1" strike="noStrike" spc="-131">
                <a:solidFill>
                  <a:srgbClr val="FFFFFF"/>
                </a:solidFill>
                <a:latin typeface="Trebuchet MS"/>
              </a:rPr>
              <a:t>m</a:t>
            </a:r>
            <a:r>
              <a:rPr lang="en-US" sz="1100" b="1" strike="noStrike" spc="-137">
                <a:solidFill>
                  <a:srgbClr val="FFFFFF"/>
                </a:solidFill>
                <a:latin typeface="Trebuchet MS"/>
              </a:rPr>
              <a:t>e</a:t>
            </a:r>
            <a:r>
              <a:rPr lang="en-US" sz="1100" b="1" strike="noStrike" spc="-140">
                <a:solidFill>
                  <a:srgbClr val="FFFFFF"/>
                </a:solidFill>
                <a:latin typeface="Trebuchet MS"/>
              </a:rPr>
              <a:t>n</a:t>
            </a:r>
            <a:r>
              <a:rPr lang="en-US" sz="1100" b="1" strike="noStrike" spc="-111">
                <a:solidFill>
                  <a:srgbClr val="FFFFFF"/>
                </a:solidFill>
                <a:latin typeface="Trebuchet MS"/>
              </a:rPr>
              <a:t>t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392" name="object 137"/>
          <p:cNvSpPr/>
          <p:nvPr/>
        </p:nvSpPr>
        <p:spPr>
          <a:xfrm>
            <a:off x="3753360" y="4601160"/>
            <a:ext cx="86076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 indent="-720" algn="ctr">
              <a:lnSpc>
                <a:spcPct val="100000"/>
              </a:lnSpc>
              <a:spcBef>
                <a:spcPts val="105"/>
              </a:spcBef>
              <a:tabLst>
                <a:tab pos="0" algn="l"/>
              </a:tabLst>
            </a:pPr>
            <a:r>
              <a:rPr lang="en-US" sz="1100" b="1" strike="noStrike" spc="-75">
                <a:solidFill>
                  <a:srgbClr val="FFFFFF"/>
                </a:solidFill>
                <a:latin typeface="Trebuchet MS"/>
              </a:rPr>
              <a:t>Mobile </a:t>
            </a:r>
            <a:r>
              <a:rPr lang="en-US" sz="1100" b="1" strike="noStrike" spc="-86">
                <a:solidFill>
                  <a:srgbClr val="FFFFFF"/>
                </a:solidFill>
                <a:latin typeface="Trebuchet MS"/>
              </a:rPr>
              <a:t>App  (Consumers</a:t>
            </a:r>
            <a:r>
              <a:rPr lang="en-US" sz="1100" b="1" strike="noStrike" spc="-197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1100" b="1" strike="noStrike" spc="-100">
                <a:solidFill>
                  <a:srgbClr val="FFFFFF"/>
                </a:solidFill>
                <a:latin typeface="Trebuchet MS"/>
              </a:rPr>
              <a:t>+  </a:t>
            </a:r>
            <a:r>
              <a:rPr lang="en-US" sz="1100" b="1" strike="noStrike" spc="-60">
                <a:solidFill>
                  <a:srgbClr val="FFFFFF"/>
                </a:solidFill>
                <a:latin typeface="Trebuchet MS"/>
              </a:rPr>
              <a:t>MPWZ)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393" name="object 138"/>
          <p:cNvSpPr/>
          <p:nvPr/>
        </p:nvSpPr>
        <p:spPr>
          <a:xfrm>
            <a:off x="2898720" y="3120120"/>
            <a:ext cx="810720" cy="3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050" b="1" strike="noStrike" spc="-80">
                <a:solidFill>
                  <a:srgbClr val="FFFFFF"/>
                </a:solidFill>
                <a:latin typeface="Trebuchet MS"/>
              </a:rPr>
              <a:t>Cloud</a:t>
            </a:r>
            <a:endParaRPr lang="en-US" sz="105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"/>
              </a:spcBef>
            </a:pPr>
            <a:r>
              <a:rPr lang="en-US" sz="1050" b="1" strike="noStrike" spc="-97">
                <a:solidFill>
                  <a:srgbClr val="FFFFFF"/>
                </a:solidFill>
                <a:latin typeface="Trebuchet MS"/>
              </a:rPr>
              <a:t>Infrastructure</a:t>
            </a:r>
            <a:endParaRPr lang="en-US" sz="1050" b="0" strike="noStrike" spc="-1">
              <a:latin typeface="Arial"/>
            </a:endParaRPr>
          </a:p>
        </p:txBody>
      </p:sp>
      <p:grpSp>
        <p:nvGrpSpPr>
          <p:cNvPr id="394" name="object 139"/>
          <p:cNvGrpSpPr/>
          <p:nvPr/>
        </p:nvGrpSpPr>
        <p:grpSpPr>
          <a:xfrm>
            <a:off x="4298760" y="2941560"/>
            <a:ext cx="1466280" cy="1298160"/>
            <a:chOff x="4298760" y="2941560"/>
            <a:chExt cx="1466280" cy="1298160"/>
          </a:xfrm>
        </p:grpSpPr>
        <p:sp>
          <p:nvSpPr>
            <p:cNvPr id="395" name="object 140"/>
            <p:cNvSpPr/>
            <p:nvPr/>
          </p:nvSpPr>
          <p:spPr>
            <a:xfrm>
              <a:off x="4298760" y="2941560"/>
              <a:ext cx="1466280" cy="1298160"/>
            </a:xfrm>
            <a:prstGeom prst="rect">
              <a:avLst/>
            </a:prstGeom>
            <a:blipFill rotWithShape="0">
              <a:blip r:embed="rId9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6" name="object 141"/>
            <p:cNvSpPr/>
            <p:nvPr/>
          </p:nvSpPr>
          <p:spPr>
            <a:xfrm>
              <a:off x="4345920" y="2966760"/>
              <a:ext cx="1377000" cy="1208880"/>
            </a:xfrm>
            <a:prstGeom prst="rect">
              <a:avLst/>
            </a:prstGeom>
            <a:blipFill rotWithShape="0">
              <a:blip r:embed="rId1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97" name="object 142"/>
          <p:cNvSpPr/>
          <p:nvPr/>
        </p:nvSpPr>
        <p:spPr>
          <a:xfrm>
            <a:off x="4535640" y="3241080"/>
            <a:ext cx="994320" cy="65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400" b="1" strike="noStrike" spc="-46" dirty="0">
                <a:latin typeface="Trebuchet MS"/>
              </a:rPr>
              <a:t>AMI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80" dirty="0">
                <a:latin typeface="Trebuchet MS"/>
              </a:rPr>
              <a:t>C</a:t>
            </a:r>
            <a:r>
              <a:rPr lang="en-US" sz="1400" b="1" strike="noStrike" spc="-92" dirty="0">
                <a:latin typeface="Trebuchet MS"/>
              </a:rPr>
              <a:t>o</a:t>
            </a:r>
            <a:r>
              <a:rPr lang="en-US" sz="1400" b="1" strike="noStrike" spc="-165" dirty="0">
                <a:latin typeface="Trebuchet MS"/>
              </a:rPr>
              <a:t>m</a:t>
            </a:r>
            <a:r>
              <a:rPr lang="en-US" sz="1400" b="1" strike="noStrike" spc="-137" dirty="0">
                <a:latin typeface="Trebuchet MS"/>
              </a:rPr>
              <a:t>p</a:t>
            </a:r>
            <a:r>
              <a:rPr lang="en-US" sz="1400" b="1" strike="noStrike" spc="-114" dirty="0">
                <a:latin typeface="Trebuchet MS"/>
              </a:rPr>
              <a:t>o</a:t>
            </a:r>
            <a:r>
              <a:rPr lang="en-US" sz="1400" b="1" strike="noStrike" spc="-171" dirty="0">
                <a:latin typeface="Trebuchet MS"/>
              </a:rPr>
              <a:t>n</a:t>
            </a:r>
            <a:r>
              <a:rPr lang="en-US" sz="1400" b="1" strike="noStrike" spc="-177" dirty="0">
                <a:latin typeface="Trebuchet MS"/>
              </a:rPr>
              <a:t>e</a:t>
            </a:r>
            <a:r>
              <a:rPr lang="en-US" sz="1400" b="1" strike="noStrike" spc="-171" dirty="0">
                <a:latin typeface="Trebuchet MS"/>
              </a:rPr>
              <a:t>n</a:t>
            </a:r>
            <a:r>
              <a:rPr lang="en-US" sz="1400" b="1" strike="noStrike" spc="-157" dirty="0">
                <a:latin typeface="Trebuchet MS"/>
              </a:rPr>
              <a:t>t</a:t>
            </a:r>
            <a:r>
              <a:rPr lang="en-US" sz="1400" b="1" strike="noStrike" spc="32" dirty="0">
                <a:latin typeface="Trebuchet MS"/>
              </a:rPr>
              <a:t>s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398" name="object 143"/>
          <p:cNvSpPr/>
          <p:nvPr/>
        </p:nvSpPr>
        <p:spPr>
          <a:xfrm>
            <a:off x="8097480" y="1316880"/>
            <a:ext cx="1506600" cy="1540080"/>
          </a:xfrm>
          <a:prstGeom prst="rect">
            <a:avLst/>
          </a:pr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object 144"/>
          <p:cNvSpPr/>
          <p:nvPr/>
        </p:nvSpPr>
        <p:spPr>
          <a:xfrm>
            <a:off x="8275320" y="1479240"/>
            <a:ext cx="1100880" cy="9356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84050" indent="-171450">
              <a:lnSpc>
                <a:spcPct val="100000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52" dirty="0">
                <a:latin typeface="Trebuchet MS"/>
              </a:rPr>
              <a:t>Robust RF</a:t>
            </a:r>
            <a:r>
              <a:rPr lang="en-US" sz="1000" b="0" strike="noStrike" spc="-197" dirty="0">
                <a:latin typeface="Trebuchet MS"/>
              </a:rPr>
              <a:t> </a:t>
            </a:r>
            <a:r>
              <a:rPr lang="en-US" sz="1000" b="0" strike="noStrike" spc="-15" dirty="0">
                <a:latin typeface="Trebuchet MS"/>
              </a:rPr>
              <a:t>Mesh  </a:t>
            </a:r>
            <a:r>
              <a:rPr lang="en-US" sz="1000" b="0" strike="noStrike" spc="-66" dirty="0">
                <a:latin typeface="Trebuchet MS"/>
              </a:rPr>
              <a:t>Canopy.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72" dirty="0">
                <a:latin typeface="Trebuchet MS"/>
              </a:rPr>
              <a:t>Globally  </a:t>
            </a:r>
            <a:r>
              <a:rPr lang="en-US" sz="1000" b="0" strike="noStrike" spc="-80" dirty="0">
                <a:latin typeface="Trebuchet MS"/>
              </a:rPr>
              <a:t>Implemented </a:t>
            </a:r>
            <a:r>
              <a:rPr lang="en-US" sz="1000" b="0" strike="noStrike" spc="-32" dirty="0">
                <a:latin typeface="Trebuchet MS"/>
              </a:rPr>
              <a:t>&gt;90% </a:t>
            </a:r>
            <a:r>
              <a:rPr lang="en-US" sz="1000" b="0" strike="noStrike" spc="-80" dirty="0">
                <a:latin typeface="Trebuchet MS"/>
              </a:rPr>
              <a:t>Utility </a:t>
            </a:r>
            <a:r>
              <a:rPr lang="en-US" sz="1000" b="0" strike="noStrike" spc="-55" dirty="0">
                <a:latin typeface="Trebuchet MS"/>
              </a:rPr>
              <a:t>on RF</a:t>
            </a:r>
            <a:r>
              <a:rPr lang="en-US" sz="1000" b="0" strike="noStrike" spc="-160" dirty="0">
                <a:latin typeface="Trebuchet MS"/>
              </a:rPr>
              <a:t> </a:t>
            </a:r>
            <a:r>
              <a:rPr lang="en-US" sz="1000" b="0" strike="noStrike" spc="-15" dirty="0">
                <a:latin typeface="Trebuchet MS"/>
              </a:rPr>
              <a:t>Mesh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00" name="object 145"/>
          <p:cNvSpPr/>
          <p:nvPr/>
        </p:nvSpPr>
        <p:spPr>
          <a:xfrm>
            <a:off x="8034480" y="1317600"/>
            <a:ext cx="1611000" cy="360"/>
          </a:xfrm>
          <a:custGeom>
            <a:avLst/>
            <a:gdLst/>
            <a:ahLst/>
            <a:cxnLst/>
            <a:rect l="l" t="t" r="r" b="b"/>
            <a:pathLst>
              <a:path w="1461770">
                <a:moveTo>
                  <a:pt x="0" y="0"/>
                </a:moveTo>
                <a:lnTo>
                  <a:pt x="1461262" y="0"/>
                </a:lnTo>
              </a:path>
            </a:pathLst>
          </a:custGeom>
          <a:noFill/>
          <a:ln w="28956">
            <a:solidFill>
              <a:srgbClr val="5571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object 146"/>
          <p:cNvSpPr/>
          <p:nvPr/>
        </p:nvSpPr>
        <p:spPr>
          <a:xfrm>
            <a:off x="235080" y="1518480"/>
            <a:ext cx="1508400" cy="1538640"/>
          </a:xfrm>
          <a:prstGeom prst="rect">
            <a:avLst/>
          </a:prstGeom>
          <a:blipFill rotWithShape="0">
            <a:blip r:embed="rId1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2" name="object 147"/>
          <p:cNvSpPr/>
          <p:nvPr/>
        </p:nvSpPr>
        <p:spPr>
          <a:xfrm>
            <a:off x="289464" y="1627811"/>
            <a:ext cx="1338120" cy="10895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 anchor="t">
            <a:spAutoFit/>
          </a:bodyPr>
          <a:lstStyle/>
          <a:p>
            <a:pPr marL="184050" indent="-171450">
              <a:lnSpc>
                <a:spcPct val="100000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60" dirty="0">
                <a:latin typeface="Trebuchet MS"/>
              </a:rPr>
              <a:t>Smart </a:t>
            </a:r>
            <a:r>
              <a:rPr lang="en-US" sz="1000" b="0" strike="noStrike" spc="-55" dirty="0">
                <a:latin typeface="Trebuchet MS"/>
              </a:rPr>
              <a:t>Meters-  </a:t>
            </a:r>
            <a:r>
              <a:rPr lang="en-US" sz="1000" b="0" strike="noStrike" spc="-66" dirty="0">
                <a:latin typeface="Trebuchet MS"/>
              </a:rPr>
              <a:t>Compliance</a:t>
            </a:r>
            <a:r>
              <a:rPr lang="en-US" sz="1000" b="0" strike="noStrike" spc="-131" dirty="0">
                <a:latin typeface="Trebuchet MS"/>
              </a:rPr>
              <a:t> </a:t>
            </a:r>
            <a:r>
              <a:rPr lang="en-US" sz="1000" b="0" strike="noStrike" spc="-72" dirty="0">
                <a:latin typeface="Trebuchet MS"/>
              </a:rPr>
              <a:t>to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1" dirty="0">
                <a:latin typeface="Trebuchet MS"/>
              </a:rPr>
              <a:t>IS </a:t>
            </a:r>
            <a:r>
              <a:rPr lang="en-US" sz="1000" b="0" strike="noStrike" spc="-35" dirty="0">
                <a:latin typeface="Trebuchet MS"/>
              </a:rPr>
              <a:t>15959</a:t>
            </a:r>
            <a:r>
              <a:rPr lang="en-US" sz="1000" b="0" strike="noStrike" spc="-245" dirty="0">
                <a:latin typeface="Trebuchet MS"/>
              </a:rPr>
              <a:t> </a:t>
            </a:r>
            <a:r>
              <a:rPr lang="en-US" sz="1000" b="0" strike="noStrike" spc="-60" dirty="0">
                <a:latin typeface="Trebuchet MS"/>
              </a:rPr>
              <a:t>(Part </a:t>
            </a:r>
            <a:r>
              <a:rPr lang="en-US" sz="1000" b="0" strike="noStrike" spc="-35" dirty="0">
                <a:latin typeface="Trebuchet MS"/>
              </a:rPr>
              <a:t>2 </a:t>
            </a:r>
            <a:r>
              <a:rPr lang="en-US" sz="1000" b="0" strike="noStrike" spc="-165" dirty="0">
                <a:latin typeface="Trebuchet MS"/>
              </a:rPr>
              <a:t>&amp; </a:t>
            </a:r>
            <a:r>
              <a:rPr lang="en-US" sz="1000" b="0" strike="noStrike" spc="-46" dirty="0">
                <a:latin typeface="Trebuchet MS"/>
              </a:rPr>
              <a:t>3)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1" dirty="0">
                <a:latin typeface="Trebuchet MS"/>
              </a:rPr>
              <a:t>IS</a:t>
            </a:r>
            <a:r>
              <a:rPr lang="en-US" sz="1000" b="0" strike="noStrike" spc="-97" dirty="0">
                <a:latin typeface="Trebuchet MS"/>
              </a:rPr>
              <a:t> </a:t>
            </a:r>
            <a:r>
              <a:rPr lang="en-US" sz="1000" b="0" strike="noStrike" spc="-35" dirty="0">
                <a:latin typeface="Trebuchet MS"/>
              </a:rPr>
              <a:t>16444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75" dirty="0">
                <a:latin typeface="Trebuchet MS"/>
              </a:rPr>
              <a:t>Tamper </a:t>
            </a:r>
            <a:r>
              <a:rPr lang="en-US" sz="1000" b="0" strike="noStrike" spc="-52" dirty="0">
                <a:latin typeface="Trebuchet MS"/>
              </a:rPr>
              <a:t>Proof  Modular</a:t>
            </a:r>
            <a:r>
              <a:rPr lang="en-US" sz="1000" b="0" strike="noStrike" spc="-131" dirty="0">
                <a:latin typeface="Trebuchet MS"/>
              </a:rPr>
              <a:t> </a:t>
            </a:r>
            <a:r>
              <a:rPr lang="en-US" sz="1000" b="0" strike="noStrike" spc="-41" dirty="0">
                <a:latin typeface="Trebuchet MS"/>
              </a:rPr>
              <a:t>Design  </a:t>
            </a: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75" dirty="0">
                <a:latin typeface="Trebuchet MS"/>
              </a:rPr>
              <a:t>In-built</a:t>
            </a:r>
            <a:r>
              <a:rPr lang="en-US" sz="1000" b="0" strike="noStrike" spc="-92" dirty="0">
                <a:latin typeface="Trebuchet MS"/>
              </a:rPr>
              <a:t> </a:t>
            </a:r>
            <a:r>
              <a:rPr lang="en-US" sz="1000" b="0" strike="noStrike" spc="-60" dirty="0">
                <a:latin typeface="Trebuchet MS"/>
              </a:rPr>
              <a:t>Switch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03" name="object 148"/>
          <p:cNvSpPr/>
          <p:nvPr/>
        </p:nvSpPr>
        <p:spPr>
          <a:xfrm>
            <a:off x="173520" y="1519200"/>
            <a:ext cx="1611000" cy="360"/>
          </a:xfrm>
          <a:custGeom>
            <a:avLst/>
            <a:gdLst/>
            <a:ahLst/>
            <a:cxnLst/>
            <a:rect l="l" t="t" r="r" b="b"/>
            <a:pathLst>
              <a:path w="1461770">
                <a:moveTo>
                  <a:pt x="0" y="0"/>
                </a:moveTo>
                <a:lnTo>
                  <a:pt x="1461262" y="0"/>
                </a:lnTo>
              </a:path>
            </a:pathLst>
          </a:custGeom>
          <a:noFill/>
          <a:ln w="28956">
            <a:solidFill>
              <a:srgbClr val="5571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object 149"/>
          <p:cNvSpPr/>
          <p:nvPr/>
        </p:nvSpPr>
        <p:spPr>
          <a:xfrm>
            <a:off x="8057160" y="3867120"/>
            <a:ext cx="1508400" cy="1538640"/>
          </a:xfrm>
          <a:prstGeom prst="rect">
            <a:avLst/>
          </a:prstGeom>
          <a:blipFill rotWithShape="0">
            <a:blip r:embed="rId1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object 150"/>
          <p:cNvSpPr/>
          <p:nvPr/>
        </p:nvSpPr>
        <p:spPr>
          <a:xfrm>
            <a:off x="8235360" y="3897000"/>
            <a:ext cx="1112760" cy="13973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84050" indent="-171450">
              <a:lnSpc>
                <a:spcPct val="100000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9" dirty="0">
                <a:latin typeface="Trebuchet MS"/>
              </a:rPr>
              <a:t>MDM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55" dirty="0">
                <a:latin typeface="Trebuchet MS"/>
              </a:rPr>
              <a:t>Customizable</a:t>
            </a:r>
            <a:r>
              <a:rPr lang="en-US" sz="1000" b="0" strike="noStrike" spc="-151" dirty="0">
                <a:latin typeface="Trebuchet MS"/>
              </a:rPr>
              <a:t> </a:t>
            </a:r>
            <a:r>
              <a:rPr lang="en-US" sz="1000" b="0" strike="noStrike" spc="-165" dirty="0">
                <a:latin typeface="Trebuchet MS"/>
              </a:rPr>
              <a:t>&amp;  </a:t>
            </a:r>
            <a:r>
              <a:rPr lang="en-US" sz="1000" b="0" strike="noStrike" spc="-60" dirty="0">
                <a:latin typeface="Trebuchet MS"/>
              </a:rPr>
              <a:t>Configurable  </a:t>
            </a:r>
            <a:r>
              <a:rPr lang="en-US" sz="1000" b="0" strike="noStrike" spc="-46" dirty="0">
                <a:latin typeface="Trebuchet MS"/>
              </a:rPr>
              <a:t>Strong </a:t>
            </a:r>
            <a:r>
              <a:rPr lang="en-US" sz="1000" b="0" strike="noStrike" spc="-66" dirty="0">
                <a:latin typeface="Trebuchet MS"/>
              </a:rPr>
              <a:t>Analytic  </a:t>
            </a:r>
            <a:r>
              <a:rPr lang="en-US" sz="1000" b="0" strike="noStrike" spc="-55" dirty="0">
                <a:latin typeface="Trebuchet MS"/>
              </a:rPr>
              <a:t>Engine</a:t>
            </a: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66" dirty="0">
                <a:latin typeface="Trebuchet MS"/>
              </a:rPr>
              <a:t>Exceptional  </a:t>
            </a:r>
            <a:r>
              <a:rPr lang="en-US" sz="1000" b="0" strike="noStrike" spc="-55" dirty="0">
                <a:latin typeface="Trebuchet MS"/>
              </a:rPr>
              <a:t>Handling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000" b="0" strike="noStrike" spc="-72" dirty="0">
                <a:latin typeface="Trebuchet MS"/>
              </a:rPr>
              <a:t>Deployed </a:t>
            </a:r>
            <a:r>
              <a:rPr lang="en-US" sz="1000" b="0" strike="noStrike" spc="-55" dirty="0">
                <a:latin typeface="Trebuchet MS"/>
              </a:rPr>
              <a:t>on</a:t>
            </a:r>
            <a:r>
              <a:rPr lang="en-US" sz="1000" b="0" strike="noStrike" spc="-131" dirty="0">
                <a:latin typeface="Trebuchet MS"/>
              </a:rPr>
              <a:t> </a:t>
            </a:r>
            <a:r>
              <a:rPr lang="en-US" sz="1000" b="0" strike="noStrike" spc="-60" dirty="0">
                <a:latin typeface="Trebuchet MS"/>
              </a:rPr>
              <a:t>Secure </a:t>
            </a:r>
            <a:r>
              <a:rPr lang="en-US" sz="1000" b="0" strike="noStrike" spc="-55" dirty="0">
                <a:latin typeface="Trebuchet MS"/>
              </a:rPr>
              <a:t>Cloud</a:t>
            </a:r>
            <a:r>
              <a:rPr lang="en-US" sz="1000" b="0" strike="noStrike" spc="-86" dirty="0">
                <a:latin typeface="Trebuchet MS"/>
              </a:rPr>
              <a:t> </a:t>
            </a:r>
            <a:r>
              <a:rPr lang="en-US" sz="1000" b="0" strike="noStrike" spc="-60" dirty="0">
                <a:latin typeface="Trebuchet MS"/>
              </a:rPr>
              <a:t>Infra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06" name="object 151"/>
          <p:cNvSpPr/>
          <p:nvPr/>
        </p:nvSpPr>
        <p:spPr>
          <a:xfrm>
            <a:off x="7995960" y="3867840"/>
            <a:ext cx="1611000" cy="360"/>
          </a:xfrm>
          <a:custGeom>
            <a:avLst/>
            <a:gdLst/>
            <a:ahLst/>
            <a:cxnLst/>
            <a:rect l="l" t="t" r="r" b="b"/>
            <a:pathLst>
              <a:path w="1461770">
                <a:moveTo>
                  <a:pt x="0" y="0"/>
                </a:moveTo>
                <a:lnTo>
                  <a:pt x="1461262" y="0"/>
                </a:lnTo>
              </a:path>
            </a:pathLst>
          </a:custGeom>
          <a:noFill/>
          <a:ln w="28956">
            <a:solidFill>
              <a:srgbClr val="5571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7" name="object 152"/>
          <p:cNvSpPr/>
          <p:nvPr/>
        </p:nvSpPr>
        <p:spPr>
          <a:xfrm>
            <a:off x="228240" y="3867120"/>
            <a:ext cx="1506600" cy="1538640"/>
          </a:xfrm>
          <a:prstGeom prst="rect">
            <a:avLst/>
          </a:prstGeom>
          <a:blipFill rotWithShape="0">
            <a:blip r:embed="rId1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object 153"/>
          <p:cNvSpPr/>
          <p:nvPr/>
        </p:nvSpPr>
        <p:spPr>
          <a:xfrm>
            <a:off x="288180" y="4007787"/>
            <a:ext cx="1393380" cy="11024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 anchor="t">
            <a:spAutoFit/>
          </a:bodyPr>
          <a:lstStyle/>
          <a:p>
            <a:pPr marL="184050" indent="-171450">
              <a:lnSpc>
                <a:spcPct val="100000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52" dirty="0">
                <a:latin typeface="Trebuchet MS"/>
              </a:rPr>
              <a:t>Mobile </a:t>
            </a:r>
            <a:r>
              <a:rPr lang="en-US" sz="1000" b="0" strike="noStrike" spc="-55" dirty="0">
                <a:latin typeface="Trebuchet MS"/>
              </a:rPr>
              <a:t>App  </a:t>
            </a:r>
          </a:p>
          <a:p>
            <a:pPr marL="184050" indent="-171450">
              <a:lnSpc>
                <a:spcPct val="100000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55" dirty="0">
                <a:latin typeface="Trebuchet MS"/>
              </a:rPr>
              <a:t>Highly</a:t>
            </a:r>
            <a:r>
              <a:rPr lang="en-US" sz="1000" b="0" strike="noStrike" spc="-140" dirty="0">
                <a:latin typeface="Trebuchet MS"/>
              </a:rPr>
              <a:t> </a:t>
            </a:r>
            <a:r>
              <a:rPr lang="en-US" sz="1000" b="0" strike="noStrike" spc="-46" dirty="0">
                <a:latin typeface="Trebuchet MS"/>
              </a:rPr>
              <a:t>Satisfied </a:t>
            </a:r>
            <a:r>
              <a:rPr lang="en-US" sz="1000" b="0" strike="noStrike" spc="-60" dirty="0">
                <a:latin typeface="Trebuchet MS"/>
              </a:rPr>
              <a:t>Customer</a:t>
            </a:r>
            <a:endParaRPr lang="en-US" sz="1000" b="0" strike="noStrike" spc="-1" dirty="0">
              <a:latin typeface="Arial"/>
            </a:endParaRPr>
          </a:p>
          <a:p>
            <a:pPr marL="184050" indent="-171450">
              <a:lnSpc>
                <a:spcPct val="100000"/>
              </a:lnSpc>
              <a:spcBef>
                <a:spcPts val="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35" dirty="0">
                <a:latin typeface="Trebuchet MS"/>
              </a:rPr>
              <a:t>Ease </a:t>
            </a:r>
            <a:r>
              <a:rPr lang="en-US" sz="1000" b="0" strike="noStrike" spc="-60" dirty="0">
                <a:latin typeface="Trebuchet MS"/>
              </a:rPr>
              <a:t>Customer </a:t>
            </a:r>
            <a:r>
              <a:rPr lang="en-US" sz="1000" b="0" strike="noStrike" spc="-72" dirty="0">
                <a:latin typeface="Trebuchet MS"/>
              </a:rPr>
              <a:t>to </a:t>
            </a:r>
            <a:r>
              <a:rPr lang="en-US" sz="1000" b="0" strike="noStrike" spc="-21" dirty="0">
                <a:latin typeface="Trebuchet MS"/>
              </a:rPr>
              <a:t>access </a:t>
            </a:r>
            <a:r>
              <a:rPr lang="en-US" sz="1000" b="0" strike="noStrike" spc="-41" dirty="0">
                <a:latin typeface="Trebuchet MS"/>
              </a:rPr>
              <a:t>Bills </a:t>
            </a:r>
            <a:r>
              <a:rPr lang="en-US" sz="1000" b="0" strike="noStrike" spc="-165" dirty="0">
                <a:latin typeface="Trebuchet MS"/>
              </a:rPr>
              <a:t>&amp;  </a:t>
            </a:r>
            <a:r>
              <a:rPr lang="en-US" sz="1000" b="0" strike="noStrike" spc="-66" dirty="0">
                <a:latin typeface="Trebuchet MS"/>
              </a:rPr>
              <a:t>Data  </a:t>
            </a:r>
          </a:p>
          <a:p>
            <a:pPr marL="184050" indent="-171450">
              <a:lnSpc>
                <a:spcPct val="100000"/>
              </a:lnSpc>
              <a:spcBef>
                <a:spcPts val="6"/>
              </a:spcBef>
              <a:buFont typeface="Arial" panose="020B0604020202020204" pitchFamily="34" charset="0"/>
              <a:buChar char="•"/>
            </a:pPr>
            <a:r>
              <a:rPr lang="en-US" sz="1000" b="0" strike="noStrike" spc="-12" dirty="0">
                <a:latin typeface="Trebuchet MS"/>
              </a:rPr>
              <a:t>Less </a:t>
            </a:r>
            <a:r>
              <a:rPr lang="en-US" sz="1000" b="0" strike="noStrike" spc="-55" dirty="0">
                <a:latin typeface="Trebuchet MS"/>
              </a:rPr>
              <a:t>Resolution</a:t>
            </a:r>
            <a:r>
              <a:rPr lang="en-US" sz="1000" b="0" strike="noStrike" spc="-205" dirty="0">
                <a:latin typeface="Trebuchet MS"/>
              </a:rPr>
              <a:t> </a:t>
            </a:r>
            <a:r>
              <a:rPr lang="en-US" sz="1000" b="0" strike="noStrike" spc="-86" dirty="0">
                <a:latin typeface="Trebuchet MS"/>
              </a:rPr>
              <a:t>time </a:t>
            </a:r>
            <a:r>
              <a:rPr lang="en-US" sz="1000" b="0" strike="noStrike" spc="-66" dirty="0">
                <a:latin typeface="Trebuchet MS"/>
              </a:rPr>
              <a:t>for </a:t>
            </a:r>
            <a:r>
              <a:rPr lang="en-US" sz="1000" b="0" strike="noStrike" spc="-60" dirty="0">
                <a:latin typeface="Trebuchet MS"/>
              </a:rPr>
              <a:t>handling  </a:t>
            </a:r>
            <a:r>
              <a:rPr lang="en-US" sz="1000" b="0" strike="noStrike" spc="-52" dirty="0">
                <a:latin typeface="Trebuchet MS"/>
              </a:rPr>
              <a:t>complains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409" name="object 154"/>
          <p:cNvSpPr/>
          <p:nvPr/>
        </p:nvSpPr>
        <p:spPr>
          <a:xfrm>
            <a:off x="165240" y="3867840"/>
            <a:ext cx="1611000" cy="360"/>
          </a:xfrm>
          <a:custGeom>
            <a:avLst/>
            <a:gdLst/>
            <a:ahLst/>
            <a:cxnLst/>
            <a:rect l="l" t="t" r="r" b="b"/>
            <a:pathLst>
              <a:path w="1461770">
                <a:moveTo>
                  <a:pt x="0" y="0"/>
                </a:moveTo>
                <a:lnTo>
                  <a:pt x="1461262" y="0"/>
                </a:lnTo>
              </a:path>
            </a:pathLst>
          </a:custGeom>
          <a:noFill/>
          <a:ln w="28956">
            <a:solidFill>
              <a:srgbClr val="5571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8" name="Picture 14" descr="Z:\Puneet Sharma\Energy Meter\Tender Docs\Mel Logo red.JPG">
            <a:extLst>
              <a:ext uri="{FF2B5EF4-FFF2-40B4-BE49-F238E27FC236}">
                <a16:creationId xmlns:a16="http://schemas.microsoft.com/office/drawing/2014/main" xmlns="" id="{BF58634A-0A48-4D09-A876-2C513B673F99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9040320" y="10080"/>
            <a:ext cx="918000" cy="1095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0" y="419760"/>
            <a:ext cx="5990760" cy="1199520"/>
          </a:xfrm>
          <a:prstGeom prst="rect">
            <a:avLst/>
          </a:prstGeom>
          <a:noFill/>
          <a:ln w="0">
            <a:noFill/>
          </a:ln>
        </p:spPr>
        <p:txBody>
          <a:bodyPr lIns="0" tIns="229320" rIns="0" bIns="0" anchor="t">
            <a:noAutofit/>
          </a:bodyPr>
          <a:lstStyle/>
          <a:p>
            <a:pPr marL="905400">
              <a:lnSpc>
                <a:spcPct val="100000"/>
              </a:lnSpc>
              <a:spcBef>
                <a:spcPts val="1806"/>
              </a:spcBef>
            </a:pPr>
            <a:r>
              <a:rPr lang="en-US" sz="2000" b="1" spc="-7" dirty="0">
                <a:solidFill>
                  <a:srgbClr val="FFFFFF"/>
                </a:solidFill>
                <a:latin typeface="Roboto Condensed"/>
                <a:ea typeface="+mn-ea"/>
                <a:cs typeface="+mn-cs"/>
              </a:rPr>
              <a:t>Benefits to DISCOM</a:t>
            </a:r>
          </a:p>
        </p:txBody>
      </p:sp>
      <p:grpSp>
        <p:nvGrpSpPr>
          <p:cNvPr id="318" name="object 23"/>
          <p:cNvGrpSpPr/>
          <p:nvPr/>
        </p:nvGrpSpPr>
        <p:grpSpPr>
          <a:xfrm>
            <a:off x="230040" y="661680"/>
            <a:ext cx="362160" cy="386280"/>
            <a:chOff x="230040" y="661680"/>
            <a:chExt cx="362160" cy="386280"/>
          </a:xfrm>
        </p:grpSpPr>
        <p:sp>
          <p:nvSpPr>
            <p:cNvPr id="319" name="object 24"/>
            <p:cNvSpPr/>
            <p:nvPr/>
          </p:nvSpPr>
          <p:spPr>
            <a:xfrm>
              <a:off x="230040" y="713880"/>
              <a:ext cx="313920" cy="313560"/>
            </a:xfrm>
            <a:custGeom>
              <a:avLst/>
              <a:gdLst/>
              <a:ahLst/>
              <a:cxnLst/>
              <a:rect l="l" t="t" r="r" b="b"/>
              <a:pathLst>
                <a:path w="285115" h="285115">
                  <a:moveTo>
                    <a:pt x="223291" y="25273"/>
                  </a:moveTo>
                  <a:lnTo>
                    <a:pt x="214541" y="19303"/>
                  </a:lnTo>
                  <a:lnTo>
                    <a:pt x="205333" y="14732"/>
                  </a:lnTo>
                  <a:lnTo>
                    <a:pt x="164820" y="1904"/>
                  </a:lnTo>
                  <a:lnTo>
                    <a:pt x="142735" y="0"/>
                  </a:lnTo>
                  <a:lnTo>
                    <a:pt x="135356" y="0"/>
                  </a:lnTo>
                  <a:lnTo>
                    <a:pt x="127990" y="888"/>
                  </a:lnTo>
                  <a:lnTo>
                    <a:pt x="121081" y="1904"/>
                  </a:lnTo>
                  <a:lnTo>
                    <a:pt x="114185" y="2794"/>
                  </a:lnTo>
                  <a:lnTo>
                    <a:pt x="107264" y="4572"/>
                  </a:lnTo>
                  <a:lnTo>
                    <a:pt x="100368" y="6476"/>
                  </a:lnTo>
                  <a:lnTo>
                    <a:pt x="93929" y="8762"/>
                  </a:lnTo>
                  <a:lnTo>
                    <a:pt x="87477" y="11049"/>
                  </a:lnTo>
                  <a:lnTo>
                    <a:pt x="81038" y="13842"/>
                  </a:lnTo>
                  <a:lnTo>
                    <a:pt x="75044" y="17017"/>
                  </a:lnTo>
                  <a:lnTo>
                    <a:pt x="69062" y="20700"/>
                  </a:lnTo>
                  <a:lnTo>
                    <a:pt x="63080" y="24384"/>
                  </a:lnTo>
                  <a:lnTo>
                    <a:pt x="57556" y="28066"/>
                  </a:lnTo>
                  <a:lnTo>
                    <a:pt x="52031" y="32638"/>
                  </a:lnTo>
                  <a:lnTo>
                    <a:pt x="46977" y="36829"/>
                  </a:lnTo>
                  <a:lnTo>
                    <a:pt x="41909" y="41910"/>
                  </a:lnTo>
                  <a:lnTo>
                    <a:pt x="37299" y="46482"/>
                  </a:lnTo>
                  <a:lnTo>
                    <a:pt x="17500" y="74549"/>
                  </a:lnTo>
                  <a:lnTo>
                    <a:pt x="14274" y="80517"/>
                  </a:lnTo>
                  <a:lnTo>
                    <a:pt x="1854" y="120650"/>
                  </a:lnTo>
                  <a:lnTo>
                    <a:pt x="0" y="142239"/>
                  </a:lnTo>
                  <a:lnTo>
                    <a:pt x="469" y="149605"/>
                  </a:lnTo>
                  <a:lnTo>
                    <a:pt x="927" y="156972"/>
                  </a:lnTo>
                  <a:lnTo>
                    <a:pt x="1854" y="163957"/>
                  </a:lnTo>
                  <a:lnTo>
                    <a:pt x="14274" y="203962"/>
                  </a:lnTo>
                  <a:lnTo>
                    <a:pt x="37299" y="237998"/>
                  </a:lnTo>
                  <a:lnTo>
                    <a:pt x="46977" y="247650"/>
                  </a:lnTo>
                  <a:lnTo>
                    <a:pt x="52031" y="252349"/>
                  </a:lnTo>
                  <a:lnTo>
                    <a:pt x="57556" y="256412"/>
                  </a:lnTo>
                  <a:lnTo>
                    <a:pt x="63080" y="260603"/>
                  </a:lnTo>
                  <a:lnTo>
                    <a:pt x="69062" y="264287"/>
                  </a:lnTo>
                  <a:lnTo>
                    <a:pt x="75044" y="267462"/>
                  </a:lnTo>
                  <a:lnTo>
                    <a:pt x="81038" y="270763"/>
                  </a:lnTo>
                  <a:lnTo>
                    <a:pt x="87477" y="273430"/>
                  </a:lnTo>
                  <a:lnTo>
                    <a:pt x="127990" y="284099"/>
                  </a:lnTo>
                  <a:lnTo>
                    <a:pt x="135356" y="284479"/>
                  </a:lnTo>
                  <a:lnTo>
                    <a:pt x="142735" y="284988"/>
                  </a:lnTo>
                  <a:lnTo>
                    <a:pt x="150088" y="284479"/>
                  </a:lnTo>
                  <a:lnTo>
                    <a:pt x="156997" y="284099"/>
                  </a:lnTo>
                  <a:lnTo>
                    <a:pt x="197967" y="273430"/>
                  </a:lnTo>
                  <a:lnTo>
                    <a:pt x="204406" y="270763"/>
                  </a:lnTo>
                  <a:lnTo>
                    <a:pt x="210400" y="267462"/>
                  </a:lnTo>
                  <a:lnTo>
                    <a:pt x="216369" y="264287"/>
                  </a:lnTo>
                  <a:lnTo>
                    <a:pt x="222364" y="260603"/>
                  </a:lnTo>
                  <a:lnTo>
                    <a:pt x="227888" y="256412"/>
                  </a:lnTo>
                  <a:lnTo>
                    <a:pt x="233400" y="252349"/>
                  </a:lnTo>
                  <a:lnTo>
                    <a:pt x="238467" y="247650"/>
                  </a:lnTo>
                  <a:lnTo>
                    <a:pt x="260565" y="221869"/>
                  </a:lnTo>
                  <a:lnTo>
                    <a:pt x="264248" y="216408"/>
                  </a:lnTo>
                  <a:lnTo>
                    <a:pt x="278523" y="184658"/>
                  </a:lnTo>
                  <a:lnTo>
                    <a:pt x="280835" y="178180"/>
                  </a:lnTo>
                  <a:lnTo>
                    <a:pt x="282206" y="171323"/>
                  </a:lnTo>
                  <a:lnTo>
                    <a:pt x="283591" y="163957"/>
                  </a:lnTo>
                  <a:lnTo>
                    <a:pt x="284518" y="156972"/>
                  </a:lnTo>
                  <a:lnTo>
                    <a:pt x="284975" y="149605"/>
                  </a:lnTo>
                  <a:lnTo>
                    <a:pt x="284975" y="142239"/>
                  </a:lnTo>
                  <a:lnTo>
                    <a:pt x="277621" y="97662"/>
                  </a:lnTo>
                  <a:lnTo>
                    <a:pt x="263804" y="67690"/>
                  </a:lnTo>
                  <a:lnTo>
                    <a:pt x="257352" y="58420"/>
                  </a:lnTo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0" name="object 25"/>
            <p:cNvSpPr/>
            <p:nvPr/>
          </p:nvSpPr>
          <p:spPr>
            <a:xfrm>
              <a:off x="231480" y="661680"/>
              <a:ext cx="360720" cy="386280"/>
            </a:xfrm>
            <a:prstGeom prst="rect">
              <a:avLst/>
            </a:pr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321" name="object 26"/>
          <p:cNvGrpSpPr/>
          <p:nvPr/>
        </p:nvGrpSpPr>
        <p:grpSpPr>
          <a:xfrm>
            <a:off x="11520" y="1492920"/>
            <a:ext cx="3381480" cy="4061880"/>
            <a:chOff x="11520" y="1492920"/>
            <a:chExt cx="3381480" cy="4061880"/>
          </a:xfrm>
        </p:grpSpPr>
        <p:sp>
          <p:nvSpPr>
            <p:cNvPr id="322" name="object 27"/>
            <p:cNvSpPr/>
            <p:nvPr/>
          </p:nvSpPr>
          <p:spPr>
            <a:xfrm>
              <a:off x="56880" y="1573920"/>
              <a:ext cx="3336120" cy="3980880"/>
            </a:xfrm>
            <a:prstGeom prst="rect">
              <a:avLst/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3" name="object 28"/>
            <p:cNvSpPr/>
            <p:nvPr/>
          </p:nvSpPr>
          <p:spPr>
            <a:xfrm>
              <a:off x="11520" y="1492920"/>
              <a:ext cx="852840" cy="352764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4" name="object 29"/>
            <p:cNvSpPr/>
            <p:nvPr/>
          </p:nvSpPr>
          <p:spPr>
            <a:xfrm>
              <a:off x="114840" y="160992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80" h="3511550">
                  <a:moveTo>
                    <a:pt x="2779776" y="0"/>
                  </a:moveTo>
                  <a:lnTo>
                    <a:pt x="146303" y="0"/>
                  </a:lnTo>
                  <a:lnTo>
                    <a:pt x="100062" y="7461"/>
                  </a:lnTo>
                  <a:lnTo>
                    <a:pt x="59900" y="28236"/>
                  </a:lnTo>
                  <a:lnTo>
                    <a:pt x="28229" y="59911"/>
                  </a:lnTo>
                  <a:lnTo>
                    <a:pt x="7459" y="100071"/>
                  </a:lnTo>
                  <a:lnTo>
                    <a:pt x="0" y="146304"/>
                  </a:lnTo>
                  <a:lnTo>
                    <a:pt x="0" y="3364992"/>
                  </a:lnTo>
                  <a:lnTo>
                    <a:pt x="7459" y="3411233"/>
                  </a:lnTo>
                  <a:lnTo>
                    <a:pt x="28229" y="3451395"/>
                  </a:lnTo>
                  <a:lnTo>
                    <a:pt x="59900" y="3483066"/>
                  </a:lnTo>
                  <a:lnTo>
                    <a:pt x="100062" y="3503836"/>
                  </a:lnTo>
                  <a:lnTo>
                    <a:pt x="146303" y="3511296"/>
                  </a:lnTo>
                  <a:lnTo>
                    <a:pt x="2779776" y="3511296"/>
                  </a:lnTo>
                  <a:lnTo>
                    <a:pt x="2826008" y="3503836"/>
                  </a:lnTo>
                  <a:lnTo>
                    <a:pt x="2866168" y="3483066"/>
                  </a:lnTo>
                  <a:lnTo>
                    <a:pt x="2897843" y="3451395"/>
                  </a:lnTo>
                  <a:lnTo>
                    <a:pt x="2918618" y="3411233"/>
                  </a:lnTo>
                  <a:lnTo>
                    <a:pt x="2926080" y="3364992"/>
                  </a:lnTo>
                  <a:lnTo>
                    <a:pt x="2926080" y="146304"/>
                  </a:lnTo>
                  <a:lnTo>
                    <a:pt x="2918618" y="100071"/>
                  </a:lnTo>
                  <a:lnTo>
                    <a:pt x="2897843" y="59911"/>
                  </a:lnTo>
                  <a:lnTo>
                    <a:pt x="2866168" y="28236"/>
                  </a:lnTo>
                  <a:lnTo>
                    <a:pt x="2826008" y="7461"/>
                  </a:lnTo>
                  <a:lnTo>
                    <a:pt x="2779776" y="0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5" name="object 30"/>
            <p:cNvSpPr/>
            <p:nvPr/>
          </p:nvSpPr>
          <p:spPr>
            <a:xfrm>
              <a:off x="114840" y="160992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80" h="3511550">
                  <a:moveTo>
                    <a:pt x="0" y="146304"/>
                  </a:moveTo>
                  <a:lnTo>
                    <a:pt x="7459" y="100071"/>
                  </a:lnTo>
                  <a:lnTo>
                    <a:pt x="28229" y="59911"/>
                  </a:lnTo>
                  <a:lnTo>
                    <a:pt x="59900" y="28236"/>
                  </a:lnTo>
                  <a:lnTo>
                    <a:pt x="100062" y="7461"/>
                  </a:lnTo>
                  <a:lnTo>
                    <a:pt x="146303" y="0"/>
                  </a:lnTo>
                  <a:lnTo>
                    <a:pt x="2779776" y="0"/>
                  </a:lnTo>
                  <a:lnTo>
                    <a:pt x="2826008" y="7461"/>
                  </a:lnTo>
                  <a:lnTo>
                    <a:pt x="2866168" y="28236"/>
                  </a:lnTo>
                  <a:lnTo>
                    <a:pt x="2897843" y="59911"/>
                  </a:lnTo>
                  <a:lnTo>
                    <a:pt x="2918618" y="100071"/>
                  </a:lnTo>
                  <a:lnTo>
                    <a:pt x="2926080" y="146304"/>
                  </a:lnTo>
                  <a:lnTo>
                    <a:pt x="2926080" y="3364992"/>
                  </a:lnTo>
                  <a:lnTo>
                    <a:pt x="2918618" y="3411233"/>
                  </a:lnTo>
                  <a:lnTo>
                    <a:pt x="2897843" y="3451395"/>
                  </a:lnTo>
                  <a:lnTo>
                    <a:pt x="2866168" y="3483066"/>
                  </a:lnTo>
                  <a:lnTo>
                    <a:pt x="2826008" y="3503836"/>
                  </a:lnTo>
                  <a:lnTo>
                    <a:pt x="2779776" y="3511296"/>
                  </a:lnTo>
                  <a:lnTo>
                    <a:pt x="146303" y="3511296"/>
                  </a:lnTo>
                  <a:lnTo>
                    <a:pt x="100062" y="3503836"/>
                  </a:lnTo>
                  <a:lnTo>
                    <a:pt x="59900" y="3483066"/>
                  </a:lnTo>
                  <a:lnTo>
                    <a:pt x="28229" y="3451395"/>
                  </a:lnTo>
                  <a:lnTo>
                    <a:pt x="7459" y="3411233"/>
                  </a:lnTo>
                  <a:lnTo>
                    <a:pt x="0" y="3364992"/>
                  </a:lnTo>
                  <a:lnTo>
                    <a:pt x="0" y="146304"/>
                  </a:lnTo>
                  <a:close/>
                </a:path>
              </a:pathLst>
            </a:custGeom>
            <a:noFill/>
            <a:ln w="381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26" name="object 31"/>
          <p:cNvSpPr/>
          <p:nvPr/>
        </p:nvSpPr>
        <p:spPr>
          <a:xfrm rot="5400000">
            <a:off x="162360" y="1724400"/>
            <a:ext cx="455400" cy="30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0" tIns="0" rIns="0" bIns="0" anchor="t">
            <a:noAutofit/>
          </a:bodyPr>
          <a:lstStyle/>
          <a:p>
            <a:pPr marL="12600">
              <a:lnSpc>
                <a:spcPts val="3036"/>
              </a:lnSpc>
            </a:pPr>
            <a:r>
              <a:rPr lang="en-US" sz="2600" b="0" strike="noStrike" spc="-157" dirty="0">
                <a:solidFill>
                  <a:srgbClr val="FFFFFF"/>
                </a:solidFill>
                <a:latin typeface="Trebuchet MS"/>
              </a:rPr>
              <a:t>Commercial</a:t>
            </a:r>
            <a:r>
              <a:rPr lang="en-US" sz="2600" b="0" strike="noStrike" spc="-242" dirty="0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2600" b="0" strike="noStrike" spc="-131" dirty="0">
                <a:solidFill>
                  <a:srgbClr val="FFFFFF"/>
                </a:solidFill>
                <a:latin typeface="Trebuchet MS"/>
              </a:rPr>
              <a:t>Benefits</a:t>
            </a:r>
            <a:endParaRPr lang="en-US" sz="2600" b="0" strike="noStrike" spc="-1" dirty="0">
              <a:latin typeface="Arial"/>
            </a:endParaRPr>
          </a:p>
        </p:txBody>
      </p:sp>
      <p:sp>
        <p:nvSpPr>
          <p:cNvPr id="328" name="object 33"/>
          <p:cNvSpPr/>
          <p:nvPr/>
        </p:nvSpPr>
        <p:spPr>
          <a:xfrm>
            <a:off x="644646" y="1892908"/>
            <a:ext cx="2464493" cy="39832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 </a:t>
            </a:r>
            <a:r>
              <a:rPr lang="en-US" sz="1000" b="0" strike="noStrike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Meter </a:t>
            </a:r>
            <a:r>
              <a:rPr lang="en-US" sz="1000" b="0" strike="noStrike" spc="-5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Reading </a:t>
            </a:r>
            <a:r>
              <a:rPr lang="en-US" sz="1000" b="0" strike="noStrike" spc="18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b="0" strike="noStrike" spc="-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 </a:t>
            </a:r>
            <a:r>
              <a:rPr lang="en-US" sz="1000" b="0" strike="noStrike" spc="-5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Billing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5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Efficiency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Remote </a:t>
            </a:r>
            <a:r>
              <a:rPr lang="en-US" sz="1000" b="0" strike="noStrike" spc="-4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Disconnection </a:t>
            </a:r>
            <a:r>
              <a:rPr lang="en-US" sz="1000" b="0" strike="noStrike" spc="18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b="0" strike="noStrike" spc="-15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 Collection</a:t>
            </a:r>
            <a:r>
              <a:rPr lang="en-US" sz="1000" b="0" strike="noStrike" spc="-7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5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Efficiency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Data </a:t>
            </a:r>
            <a:r>
              <a:rPr lang="en-US" sz="1000" b="0" strike="noStrike" spc="-4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Analytics </a:t>
            </a:r>
            <a:r>
              <a:rPr lang="en-US" sz="1000" spc="18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 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1000" b="0" strike="noStrike" spc="-7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 </a:t>
            </a:r>
            <a:r>
              <a:rPr lang="en-US" sz="1000" b="0" strike="noStrike" spc="-7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Tamper</a:t>
            </a:r>
            <a:r>
              <a:rPr lang="en-US" sz="1000" b="0" strike="noStrike" spc="-8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Detection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Capturing </a:t>
            </a:r>
            <a:r>
              <a:rPr lang="en-US" sz="1000" b="0" strike="noStrike" spc="-5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  <a:r>
              <a:rPr lang="en-US" sz="1000" b="0" strike="noStrike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 </a:t>
            </a:r>
            <a:r>
              <a:rPr lang="en-US" sz="1000" b="0" strike="noStrike" spc="-11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000" b="0" strike="noStrike" spc="49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</a:t>
            </a:r>
            <a:r>
              <a:rPr lang="en-US" sz="1000" b="0" strike="noStrike" spc="-177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5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10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b="0" strike="noStrike" spc="-7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revenue </a:t>
            </a:r>
            <a:r>
              <a:rPr lang="en-US" sz="1000" b="0" strike="noStrike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through </a:t>
            </a:r>
            <a:r>
              <a:rPr lang="en-US" sz="1000" b="0" strike="noStrike" spc="-1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 </a:t>
            </a:r>
            <a:r>
              <a:rPr lang="en-US" sz="1000" b="0" strike="noStrike" spc="-14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 </a:t>
            </a:r>
            <a:r>
              <a:rPr lang="en-US" sz="1000" b="0" strike="noStrike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Fixed</a:t>
            </a:r>
            <a:r>
              <a:rPr lang="en-US" sz="1000" b="0" strike="noStrike" spc="-177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000" b="0" strike="noStrike" spc="-3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Charges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 in Ad-hoc readings - leads to save  time &amp; resource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Faster Detection of Dead Meters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Time Energy Audit 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Optimization of power Procurement cost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 in Revenue Billing Cycle Time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endParaRPr lang="en-US" sz="900" spc="-1" dirty="0"/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endParaRPr lang="en-US" sz="900" spc="-1" dirty="0"/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endParaRPr lang="en-US" sz="900" b="0" strike="noStrike" spc="-52" dirty="0">
              <a:solidFill>
                <a:srgbClr val="FFFFFF"/>
              </a:solidFill>
              <a:latin typeface="Trebuchet MS"/>
            </a:endParaRPr>
          </a:p>
        </p:txBody>
      </p:sp>
      <p:grpSp>
        <p:nvGrpSpPr>
          <p:cNvPr id="333" name="object 38"/>
          <p:cNvGrpSpPr/>
          <p:nvPr/>
        </p:nvGrpSpPr>
        <p:grpSpPr>
          <a:xfrm>
            <a:off x="3351240" y="1493280"/>
            <a:ext cx="3389760" cy="4071960"/>
            <a:chOff x="3351240" y="1493280"/>
            <a:chExt cx="3389760" cy="4071960"/>
          </a:xfrm>
        </p:grpSpPr>
        <p:sp>
          <p:nvSpPr>
            <p:cNvPr id="334" name="object 39"/>
            <p:cNvSpPr/>
            <p:nvPr/>
          </p:nvSpPr>
          <p:spPr>
            <a:xfrm>
              <a:off x="3385080" y="1563840"/>
              <a:ext cx="3355920" cy="400140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5" name="object 40"/>
            <p:cNvSpPr/>
            <p:nvPr/>
          </p:nvSpPr>
          <p:spPr>
            <a:xfrm>
              <a:off x="3351240" y="1493280"/>
              <a:ext cx="852840" cy="3460320"/>
            </a:xfrm>
            <a:prstGeom prst="rect">
              <a:avLst/>
            </a:prstGeom>
            <a:blipFill rotWithShape="0">
              <a:blip r:embed="rId6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6" name="object 41"/>
            <p:cNvSpPr/>
            <p:nvPr/>
          </p:nvSpPr>
          <p:spPr>
            <a:xfrm>
              <a:off x="3453120" y="161028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79" h="3511550">
                  <a:moveTo>
                    <a:pt x="2779776" y="0"/>
                  </a:moveTo>
                  <a:lnTo>
                    <a:pt x="146304" y="0"/>
                  </a:lnTo>
                  <a:lnTo>
                    <a:pt x="100071" y="7461"/>
                  </a:lnTo>
                  <a:lnTo>
                    <a:pt x="59911" y="28236"/>
                  </a:lnTo>
                  <a:lnTo>
                    <a:pt x="28236" y="59911"/>
                  </a:lnTo>
                  <a:lnTo>
                    <a:pt x="7461" y="100071"/>
                  </a:lnTo>
                  <a:lnTo>
                    <a:pt x="0" y="146304"/>
                  </a:lnTo>
                  <a:lnTo>
                    <a:pt x="0" y="3364992"/>
                  </a:lnTo>
                  <a:lnTo>
                    <a:pt x="7461" y="3411233"/>
                  </a:lnTo>
                  <a:lnTo>
                    <a:pt x="28236" y="3451395"/>
                  </a:lnTo>
                  <a:lnTo>
                    <a:pt x="59911" y="3483066"/>
                  </a:lnTo>
                  <a:lnTo>
                    <a:pt x="100071" y="3503836"/>
                  </a:lnTo>
                  <a:lnTo>
                    <a:pt x="146304" y="3511296"/>
                  </a:lnTo>
                  <a:lnTo>
                    <a:pt x="2779776" y="3511296"/>
                  </a:lnTo>
                  <a:lnTo>
                    <a:pt x="2826008" y="3503836"/>
                  </a:lnTo>
                  <a:lnTo>
                    <a:pt x="2866168" y="3483066"/>
                  </a:lnTo>
                  <a:lnTo>
                    <a:pt x="2897843" y="3451395"/>
                  </a:lnTo>
                  <a:lnTo>
                    <a:pt x="2918618" y="3411233"/>
                  </a:lnTo>
                  <a:lnTo>
                    <a:pt x="2926080" y="3364992"/>
                  </a:lnTo>
                  <a:lnTo>
                    <a:pt x="2926080" y="146304"/>
                  </a:lnTo>
                  <a:lnTo>
                    <a:pt x="2918618" y="100071"/>
                  </a:lnTo>
                  <a:lnTo>
                    <a:pt x="2897843" y="59911"/>
                  </a:lnTo>
                  <a:lnTo>
                    <a:pt x="2866168" y="28236"/>
                  </a:lnTo>
                  <a:lnTo>
                    <a:pt x="2826008" y="7461"/>
                  </a:lnTo>
                  <a:lnTo>
                    <a:pt x="2779776" y="0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7" name="object 42"/>
            <p:cNvSpPr/>
            <p:nvPr/>
          </p:nvSpPr>
          <p:spPr>
            <a:xfrm>
              <a:off x="3453120" y="161028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79" h="3511550">
                  <a:moveTo>
                    <a:pt x="0" y="146304"/>
                  </a:moveTo>
                  <a:lnTo>
                    <a:pt x="7461" y="100071"/>
                  </a:lnTo>
                  <a:lnTo>
                    <a:pt x="28236" y="59911"/>
                  </a:lnTo>
                  <a:lnTo>
                    <a:pt x="59911" y="28236"/>
                  </a:lnTo>
                  <a:lnTo>
                    <a:pt x="100071" y="7461"/>
                  </a:lnTo>
                  <a:lnTo>
                    <a:pt x="146304" y="0"/>
                  </a:lnTo>
                  <a:lnTo>
                    <a:pt x="2779776" y="0"/>
                  </a:lnTo>
                  <a:lnTo>
                    <a:pt x="2826008" y="7461"/>
                  </a:lnTo>
                  <a:lnTo>
                    <a:pt x="2866168" y="28236"/>
                  </a:lnTo>
                  <a:lnTo>
                    <a:pt x="2897843" y="59911"/>
                  </a:lnTo>
                  <a:lnTo>
                    <a:pt x="2918618" y="100071"/>
                  </a:lnTo>
                  <a:lnTo>
                    <a:pt x="2926080" y="146304"/>
                  </a:lnTo>
                  <a:lnTo>
                    <a:pt x="2926080" y="3364992"/>
                  </a:lnTo>
                  <a:lnTo>
                    <a:pt x="2918618" y="3411233"/>
                  </a:lnTo>
                  <a:lnTo>
                    <a:pt x="2897843" y="3451395"/>
                  </a:lnTo>
                  <a:lnTo>
                    <a:pt x="2866168" y="3483066"/>
                  </a:lnTo>
                  <a:lnTo>
                    <a:pt x="2826008" y="3503836"/>
                  </a:lnTo>
                  <a:lnTo>
                    <a:pt x="2779776" y="3511296"/>
                  </a:lnTo>
                  <a:lnTo>
                    <a:pt x="146304" y="3511296"/>
                  </a:lnTo>
                  <a:lnTo>
                    <a:pt x="100071" y="3503836"/>
                  </a:lnTo>
                  <a:lnTo>
                    <a:pt x="59911" y="3483066"/>
                  </a:lnTo>
                  <a:lnTo>
                    <a:pt x="28236" y="3451395"/>
                  </a:lnTo>
                  <a:lnTo>
                    <a:pt x="7461" y="3411233"/>
                  </a:lnTo>
                  <a:lnTo>
                    <a:pt x="0" y="3364992"/>
                  </a:lnTo>
                  <a:lnTo>
                    <a:pt x="0" y="146304"/>
                  </a:lnTo>
                  <a:close/>
                </a:path>
              </a:pathLst>
            </a:custGeom>
            <a:noFill/>
            <a:ln w="381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38" name="object 43"/>
          <p:cNvSpPr/>
          <p:nvPr/>
        </p:nvSpPr>
        <p:spPr>
          <a:xfrm rot="5400000">
            <a:off x="3501720" y="1724040"/>
            <a:ext cx="455400" cy="296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0" tIns="0" rIns="0" bIns="0" anchor="t">
            <a:noAutofit/>
          </a:bodyPr>
          <a:lstStyle/>
          <a:p>
            <a:pPr marL="12600">
              <a:lnSpc>
                <a:spcPts val="3036"/>
              </a:lnSpc>
            </a:pPr>
            <a:r>
              <a:rPr lang="en-US" sz="2600" b="0" strike="noStrike" spc="-171" dirty="0">
                <a:solidFill>
                  <a:srgbClr val="FFFFFF"/>
                </a:solidFill>
                <a:latin typeface="Trebuchet MS"/>
              </a:rPr>
              <a:t>Operational</a:t>
            </a:r>
            <a:r>
              <a:rPr lang="en-US" sz="2600" b="0" strike="noStrike" spc="-262" dirty="0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2600" b="0" strike="noStrike" spc="-131" dirty="0">
                <a:solidFill>
                  <a:srgbClr val="FFFFFF"/>
                </a:solidFill>
                <a:latin typeface="Trebuchet MS"/>
              </a:rPr>
              <a:t>Benefits</a:t>
            </a:r>
            <a:endParaRPr lang="en-US" sz="2600" b="0" strike="noStrike" spc="-1" dirty="0">
              <a:latin typeface="Arial"/>
            </a:endParaRPr>
          </a:p>
        </p:txBody>
      </p:sp>
      <p:sp>
        <p:nvSpPr>
          <p:cNvPr id="343" name="object 48"/>
          <p:cNvSpPr/>
          <p:nvPr/>
        </p:nvSpPr>
        <p:spPr>
          <a:xfrm>
            <a:off x="4025160" y="1972529"/>
            <a:ext cx="2468880" cy="23030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DT Meters on same Canopy leads to identify the  Asset Utilization / Overloading etc.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Removal of Manual Disconnection /Reconnection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Faster Outage Detection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time Power Quality Monitoring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 in Power Purchase Cost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Demand Response Management</a:t>
            </a:r>
          </a:p>
          <a:p>
            <a:pPr marL="12600"/>
            <a:endParaRPr lang="en-US" sz="900" spc="-1" dirty="0"/>
          </a:p>
          <a:p>
            <a:pPr marL="12600"/>
            <a:endParaRPr lang="en-US" sz="900" spc="-1" dirty="0"/>
          </a:p>
          <a:p>
            <a:pPr marL="12600">
              <a:lnSpc>
                <a:spcPct val="100000"/>
              </a:lnSpc>
            </a:pPr>
            <a:endParaRPr lang="en-US" sz="900" spc="-1" dirty="0"/>
          </a:p>
          <a:p>
            <a:pPr marL="12600">
              <a:lnSpc>
                <a:spcPct val="15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grpSp>
        <p:nvGrpSpPr>
          <p:cNvPr id="348" name="object 98"/>
          <p:cNvGrpSpPr/>
          <p:nvPr/>
        </p:nvGrpSpPr>
        <p:grpSpPr>
          <a:xfrm>
            <a:off x="6689520" y="1492920"/>
            <a:ext cx="3389760" cy="4071960"/>
            <a:chOff x="6689520" y="1492920"/>
            <a:chExt cx="3389760" cy="4071960"/>
          </a:xfrm>
        </p:grpSpPr>
        <p:sp>
          <p:nvSpPr>
            <p:cNvPr id="349" name="object 99"/>
            <p:cNvSpPr/>
            <p:nvPr/>
          </p:nvSpPr>
          <p:spPr>
            <a:xfrm>
              <a:off x="6723360" y="1563480"/>
              <a:ext cx="3355920" cy="400140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0" name="object 100"/>
            <p:cNvSpPr/>
            <p:nvPr/>
          </p:nvSpPr>
          <p:spPr>
            <a:xfrm>
              <a:off x="6689520" y="1492920"/>
              <a:ext cx="852840" cy="3095640"/>
            </a:xfrm>
            <a:prstGeom prst="rect">
              <a:avLst/>
            </a:pr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1" name="object 101"/>
            <p:cNvSpPr/>
            <p:nvPr/>
          </p:nvSpPr>
          <p:spPr>
            <a:xfrm>
              <a:off x="6791040" y="160992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79" h="3511550">
                  <a:moveTo>
                    <a:pt x="2779776" y="0"/>
                  </a:moveTo>
                  <a:lnTo>
                    <a:pt x="146303" y="0"/>
                  </a:lnTo>
                  <a:lnTo>
                    <a:pt x="100071" y="7461"/>
                  </a:lnTo>
                  <a:lnTo>
                    <a:pt x="59911" y="28236"/>
                  </a:lnTo>
                  <a:lnTo>
                    <a:pt x="28236" y="59911"/>
                  </a:lnTo>
                  <a:lnTo>
                    <a:pt x="7461" y="100071"/>
                  </a:lnTo>
                  <a:lnTo>
                    <a:pt x="0" y="146304"/>
                  </a:lnTo>
                  <a:lnTo>
                    <a:pt x="0" y="3364992"/>
                  </a:lnTo>
                  <a:lnTo>
                    <a:pt x="7461" y="3411233"/>
                  </a:lnTo>
                  <a:lnTo>
                    <a:pt x="28236" y="3451395"/>
                  </a:lnTo>
                  <a:lnTo>
                    <a:pt x="59911" y="3483066"/>
                  </a:lnTo>
                  <a:lnTo>
                    <a:pt x="100071" y="3503836"/>
                  </a:lnTo>
                  <a:lnTo>
                    <a:pt x="146303" y="3511296"/>
                  </a:lnTo>
                  <a:lnTo>
                    <a:pt x="2779776" y="3511296"/>
                  </a:lnTo>
                  <a:lnTo>
                    <a:pt x="2826008" y="3503836"/>
                  </a:lnTo>
                  <a:lnTo>
                    <a:pt x="2866168" y="3483066"/>
                  </a:lnTo>
                  <a:lnTo>
                    <a:pt x="2897843" y="3451395"/>
                  </a:lnTo>
                  <a:lnTo>
                    <a:pt x="2918618" y="3411233"/>
                  </a:lnTo>
                  <a:lnTo>
                    <a:pt x="2926079" y="3364992"/>
                  </a:lnTo>
                  <a:lnTo>
                    <a:pt x="2926079" y="146304"/>
                  </a:lnTo>
                  <a:lnTo>
                    <a:pt x="2918618" y="100071"/>
                  </a:lnTo>
                  <a:lnTo>
                    <a:pt x="2897843" y="59911"/>
                  </a:lnTo>
                  <a:lnTo>
                    <a:pt x="2866168" y="28236"/>
                  </a:lnTo>
                  <a:lnTo>
                    <a:pt x="2826008" y="7461"/>
                  </a:lnTo>
                  <a:lnTo>
                    <a:pt x="2779776" y="0"/>
                  </a:lnTo>
                  <a:close/>
                </a:path>
              </a:pathLst>
            </a:custGeom>
            <a:solidFill>
              <a:srgbClr val="3E527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2" name="object 102"/>
            <p:cNvSpPr/>
            <p:nvPr/>
          </p:nvSpPr>
          <p:spPr>
            <a:xfrm>
              <a:off x="6791040" y="1609920"/>
              <a:ext cx="3225240" cy="3870360"/>
            </a:xfrm>
            <a:custGeom>
              <a:avLst/>
              <a:gdLst/>
              <a:ahLst/>
              <a:cxnLst/>
              <a:rect l="l" t="t" r="r" b="b"/>
              <a:pathLst>
                <a:path w="2926079" h="3511550">
                  <a:moveTo>
                    <a:pt x="0" y="146304"/>
                  </a:moveTo>
                  <a:lnTo>
                    <a:pt x="7461" y="100071"/>
                  </a:lnTo>
                  <a:lnTo>
                    <a:pt x="28236" y="59911"/>
                  </a:lnTo>
                  <a:lnTo>
                    <a:pt x="59911" y="28236"/>
                  </a:lnTo>
                  <a:lnTo>
                    <a:pt x="100071" y="7461"/>
                  </a:lnTo>
                  <a:lnTo>
                    <a:pt x="146303" y="0"/>
                  </a:lnTo>
                  <a:lnTo>
                    <a:pt x="2779776" y="0"/>
                  </a:lnTo>
                  <a:lnTo>
                    <a:pt x="2826008" y="7461"/>
                  </a:lnTo>
                  <a:lnTo>
                    <a:pt x="2866168" y="28236"/>
                  </a:lnTo>
                  <a:lnTo>
                    <a:pt x="2897843" y="59911"/>
                  </a:lnTo>
                  <a:lnTo>
                    <a:pt x="2918618" y="100071"/>
                  </a:lnTo>
                  <a:lnTo>
                    <a:pt x="2926079" y="146304"/>
                  </a:lnTo>
                  <a:lnTo>
                    <a:pt x="2926079" y="3364992"/>
                  </a:lnTo>
                  <a:lnTo>
                    <a:pt x="2918618" y="3411233"/>
                  </a:lnTo>
                  <a:lnTo>
                    <a:pt x="2897843" y="3451395"/>
                  </a:lnTo>
                  <a:lnTo>
                    <a:pt x="2866168" y="3483066"/>
                  </a:lnTo>
                  <a:lnTo>
                    <a:pt x="2826008" y="3503836"/>
                  </a:lnTo>
                  <a:lnTo>
                    <a:pt x="2779776" y="3511296"/>
                  </a:lnTo>
                  <a:lnTo>
                    <a:pt x="146303" y="3511296"/>
                  </a:lnTo>
                  <a:lnTo>
                    <a:pt x="100071" y="3503836"/>
                  </a:lnTo>
                  <a:lnTo>
                    <a:pt x="59911" y="3483066"/>
                  </a:lnTo>
                  <a:lnTo>
                    <a:pt x="28236" y="3451395"/>
                  </a:lnTo>
                  <a:lnTo>
                    <a:pt x="7461" y="3411233"/>
                  </a:lnTo>
                  <a:lnTo>
                    <a:pt x="0" y="3364992"/>
                  </a:lnTo>
                  <a:lnTo>
                    <a:pt x="0" y="146304"/>
                  </a:lnTo>
                  <a:close/>
                </a:path>
              </a:pathLst>
            </a:custGeom>
            <a:noFill/>
            <a:ln w="381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53" name="object 103"/>
          <p:cNvSpPr/>
          <p:nvPr/>
        </p:nvSpPr>
        <p:spPr>
          <a:xfrm rot="5400000">
            <a:off x="6840000" y="1723680"/>
            <a:ext cx="455400" cy="259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0" tIns="0" rIns="0" bIns="0" anchor="t">
            <a:noAutofit/>
          </a:bodyPr>
          <a:lstStyle/>
          <a:p>
            <a:pPr marL="12600">
              <a:lnSpc>
                <a:spcPts val="3039"/>
              </a:lnSpc>
            </a:pPr>
            <a:r>
              <a:rPr lang="en-US" sz="2600" b="0" strike="noStrike" spc="-126" dirty="0">
                <a:solidFill>
                  <a:srgbClr val="FFFFFF"/>
                </a:solidFill>
                <a:latin typeface="Trebuchet MS"/>
              </a:rPr>
              <a:t>Consumer</a:t>
            </a:r>
            <a:r>
              <a:rPr lang="en-US" sz="2600" b="0" strike="noStrike" spc="-245" dirty="0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2600" b="0" strike="noStrike" spc="-171" dirty="0">
                <a:solidFill>
                  <a:srgbClr val="FFFFFF"/>
                </a:solidFill>
                <a:latin typeface="Trebuchet MS"/>
              </a:rPr>
              <a:t>Benefit</a:t>
            </a:r>
            <a:endParaRPr lang="en-US" sz="2600" b="0" strike="noStrike" spc="-1" dirty="0">
              <a:latin typeface="Arial"/>
            </a:endParaRPr>
          </a:p>
        </p:txBody>
      </p:sp>
      <p:sp>
        <p:nvSpPr>
          <p:cNvPr id="358" name="object 108"/>
          <p:cNvSpPr/>
          <p:nvPr/>
        </p:nvSpPr>
        <p:spPr>
          <a:xfrm>
            <a:off x="7403752" y="2064310"/>
            <a:ext cx="2508120" cy="1823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Outages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 Free Bills due to no Manual Intervention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to choose – Prepayment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usage visibility through Mobile app</a:t>
            </a:r>
          </a:p>
          <a:p>
            <a:pPr marL="184050" indent="-171450">
              <a:lnSpc>
                <a:spcPct val="150000"/>
              </a:lnSpc>
              <a:spcBef>
                <a:spcPts val="99"/>
              </a:spcBef>
              <a:buFont typeface="Wingdings" panose="05000000000000000000" pitchFamily="2" charset="2"/>
              <a:buChar char="§"/>
            </a:pPr>
            <a:r>
              <a:rPr lang="en-US" sz="1000" spc="-6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Enablement for Renewable Integration</a:t>
            </a:r>
          </a:p>
          <a:p>
            <a:pPr marL="12600">
              <a:spcBef>
                <a:spcPts val="99"/>
              </a:spcBef>
            </a:pPr>
            <a:endParaRPr lang="en-US" sz="900" spc="-1" dirty="0"/>
          </a:p>
          <a:p>
            <a:pPr marL="12600">
              <a:spcBef>
                <a:spcPts val="99"/>
              </a:spcBef>
            </a:pPr>
            <a:endParaRPr lang="en-US" sz="900" spc="-1" dirty="0"/>
          </a:p>
          <a:p>
            <a:pPr marL="12600">
              <a:spcBef>
                <a:spcPts val="99"/>
              </a:spcBef>
            </a:pPr>
            <a:endParaRPr lang="en-US" sz="900" spc="-1" dirty="0"/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sp>
        <p:nvSpPr>
          <p:cNvPr id="359" name="object 109"/>
          <p:cNvSpPr/>
          <p:nvPr/>
        </p:nvSpPr>
        <p:spPr>
          <a:xfrm>
            <a:off x="7423200" y="3212280"/>
            <a:ext cx="2262960" cy="15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sp>
        <p:nvSpPr>
          <p:cNvPr id="360" name="object 110"/>
          <p:cNvSpPr/>
          <p:nvPr/>
        </p:nvSpPr>
        <p:spPr>
          <a:xfrm>
            <a:off x="7423200" y="3491280"/>
            <a:ext cx="1599840" cy="15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sp>
        <p:nvSpPr>
          <p:cNvPr id="361" name="object 111"/>
          <p:cNvSpPr/>
          <p:nvPr/>
        </p:nvSpPr>
        <p:spPr>
          <a:xfrm>
            <a:off x="7423200" y="3771720"/>
            <a:ext cx="2083320" cy="15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sp>
        <p:nvSpPr>
          <p:cNvPr id="362" name="object 112"/>
          <p:cNvSpPr/>
          <p:nvPr/>
        </p:nvSpPr>
        <p:spPr>
          <a:xfrm>
            <a:off x="7423200" y="4051080"/>
            <a:ext cx="1919160" cy="15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en-US" sz="900" b="0" strike="noStrike" spc="-1" dirty="0">
              <a:latin typeface="Arial"/>
            </a:endParaRPr>
          </a:p>
        </p:txBody>
      </p:sp>
      <p:pic>
        <p:nvPicPr>
          <p:cNvPr id="363" name="Picture 8" descr="Z:\Puneet Sharma\Energy Meter\Tender Docs\Mel Logo red.JPG"/>
          <p:cNvPicPr/>
          <p:nvPr/>
        </p:nvPicPr>
        <p:blipFill>
          <a:blip r:embed="rId8"/>
          <a:stretch/>
        </p:blipFill>
        <p:spPr>
          <a:xfrm>
            <a:off x="9040320" y="10440"/>
            <a:ext cx="918000" cy="1095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itle 4"/>
          <p:cNvSpPr/>
          <p:nvPr/>
        </p:nvSpPr>
        <p:spPr>
          <a:xfrm>
            <a:off x="411840" y="2065560"/>
            <a:ext cx="4144257" cy="340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4600" tIns="42480" rIns="84600" bIns="42480" anchor="t">
            <a:noAutofit/>
          </a:bodyPr>
          <a:lstStyle/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IN" sz="1200" b="0" strike="noStrike" spc="-1" dirty="0">
                <a:solidFill>
                  <a:srgbClr val="000000"/>
                </a:solidFill>
                <a:latin typeface="Cambria"/>
              </a:rPr>
              <a:t>Smart Meter helps consumers to have real time information of Energy usage</a:t>
            </a:r>
            <a:endParaRPr lang="en-US" sz="1200" b="0" strike="noStrike" spc="-1" dirty="0">
              <a:latin typeface="Arial"/>
            </a:endParaRP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IN" sz="1200" b="0" strike="noStrike" spc="-1" dirty="0">
                <a:solidFill>
                  <a:srgbClr val="000000"/>
                </a:solidFill>
                <a:latin typeface="Cambria"/>
              </a:rPr>
              <a:t>Consumers can better manage the energy usage and save more through Time-of-Day Billing</a:t>
            </a:r>
            <a:endParaRPr lang="en-US" sz="1200" b="0" strike="noStrike" spc="-1" dirty="0">
              <a:latin typeface="Arial"/>
            </a:endParaRP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IN" sz="1200" b="0" strike="noStrike" spc="-1" dirty="0">
                <a:solidFill>
                  <a:srgbClr val="000000"/>
                </a:solidFill>
                <a:latin typeface="Cambria"/>
              </a:rPr>
              <a:t>No visit of meter readers to consumers place for reading </a:t>
            </a:r>
            <a:endParaRPr lang="en-US" sz="1200" b="0" strike="noStrike" spc="-1" dirty="0">
              <a:latin typeface="Arial"/>
            </a:endParaRP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IN" sz="1200" b="0" strike="noStrike" spc="-1" dirty="0">
                <a:solidFill>
                  <a:srgbClr val="000000"/>
                </a:solidFill>
                <a:latin typeface="Cambria"/>
              </a:rPr>
              <a:t>End to estimated billing or manipulation</a:t>
            </a:r>
            <a:endParaRPr lang="en-US" sz="1200" b="0" strike="noStrike" spc="-1" dirty="0">
              <a:latin typeface="Arial"/>
            </a:endParaRP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IN" sz="1200" b="0" strike="noStrike" spc="-1" dirty="0">
                <a:solidFill>
                  <a:srgbClr val="000000"/>
                </a:solidFill>
                <a:latin typeface="Cambria"/>
              </a:rPr>
              <a:t>Every time pay the electricity bill basis on actual usage</a:t>
            </a:r>
            <a:endParaRPr lang="en-US" sz="1200" b="0" strike="noStrike" spc="-1" dirty="0">
              <a:latin typeface="Arial"/>
            </a:endParaRP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b="0" strike="noStrike" spc="-1" dirty="0">
                <a:solidFill>
                  <a:srgbClr val="000000"/>
                </a:solidFill>
                <a:latin typeface="Calibri"/>
              </a:rPr>
              <a:t>Monitors the electric system much more quickly – Quick response to no power complaints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libri"/>
              </a:rPr>
              <a:t>Better reliability indices</a:t>
            </a:r>
            <a:endParaRPr lang="en-US" sz="1200" b="0" strike="noStrike" spc="-1" dirty="0">
              <a:latin typeface="Arial"/>
            </a:endParaRPr>
          </a:p>
          <a:p>
            <a:pPr algn="just">
              <a:lnSpc>
                <a:spcPct val="150000"/>
              </a:lnSpc>
            </a:pPr>
            <a:endParaRPr lang="en-US" sz="1200" b="0" strike="noStrike" spc="-1" dirty="0">
              <a:latin typeface="Arial"/>
            </a:endParaRPr>
          </a:p>
          <a:p>
            <a:pPr algn="just">
              <a:lnSpc>
                <a:spcPct val="90000"/>
              </a:lnSpc>
            </a:pPr>
            <a:endParaRPr lang="en-US" sz="1200" b="0" strike="noStrike" spc="-1" dirty="0">
              <a:latin typeface="Arial"/>
            </a:endParaRPr>
          </a:p>
        </p:txBody>
      </p:sp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0" y="637740"/>
            <a:ext cx="7160760" cy="434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905400">
              <a:lnSpc>
                <a:spcPct val="100000"/>
              </a:lnSpc>
              <a:spcBef>
                <a:spcPts val="1806"/>
              </a:spcBef>
            </a:pPr>
            <a:r>
              <a:rPr lang="en-US" sz="2000" b="1" spc="-7" dirty="0">
                <a:solidFill>
                  <a:srgbClr val="FFFFFF"/>
                </a:solidFill>
                <a:latin typeface="Roboto Condensed"/>
                <a:ea typeface="+mn-ea"/>
                <a:cs typeface="+mn-cs"/>
              </a:rPr>
              <a:t>Benefits of Smart Postpaid &amp; Prepaid Energy Meters</a:t>
            </a:r>
          </a:p>
        </p:txBody>
      </p:sp>
      <p:pic>
        <p:nvPicPr>
          <p:cNvPr id="5" name="Picture 14" descr="Z:\Puneet Sharma\Energy Meter\Tender Docs\Mel Logo red.JPG">
            <a:extLst>
              <a:ext uri="{FF2B5EF4-FFF2-40B4-BE49-F238E27FC236}">
                <a16:creationId xmlns:a16="http://schemas.microsoft.com/office/drawing/2014/main" xmlns="" id="{9CC9692C-B31E-4A84-8FDA-22C4697860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40320" y="10080"/>
            <a:ext cx="918000" cy="1095480"/>
          </a:xfrm>
          <a:prstGeom prst="rect">
            <a:avLst/>
          </a:prstGeom>
          <a:ln w="0">
            <a:noFill/>
          </a:ln>
        </p:spPr>
      </p:pic>
      <p:grpSp>
        <p:nvGrpSpPr>
          <p:cNvPr id="6" name="object 23">
            <a:extLst>
              <a:ext uri="{FF2B5EF4-FFF2-40B4-BE49-F238E27FC236}">
                <a16:creationId xmlns:a16="http://schemas.microsoft.com/office/drawing/2014/main" xmlns="" id="{C7CD99DC-D0EF-4DBE-BA99-BD1FCE239B0F}"/>
              </a:ext>
            </a:extLst>
          </p:cNvPr>
          <p:cNvGrpSpPr/>
          <p:nvPr/>
        </p:nvGrpSpPr>
        <p:grpSpPr>
          <a:xfrm>
            <a:off x="230760" y="637740"/>
            <a:ext cx="362160" cy="386280"/>
            <a:chOff x="230040" y="661680"/>
            <a:chExt cx="362160" cy="386280"/>
          </a:xfrm>
        </p:grpSpPr>
        <p:sp>
          <p:nvSpPr>
            <p:cNvPr id="7" name="object 24">
              <a:extLst>
                <a:ext uri="{FF2B5EF4-FFF2-40B4-BE49-F238E27FC236}">
                  <a16:creationId xmlns:a16="http://schemas.microsoft.com/office/drawing/2014/main" xmlns="" id="{9CEFE9C0-8801-46EE-868C-DA10F068AD78}"/>
                </a:ext>
              </a:extLst>
            </p:cNvPr>
            <p:cNvSpPr/>
            <p:nvPr/>
          </p:nvSpPr>
          <p:spPr>
            <a:xfrm>
              <a:off x="230040" y="713880"/>
              <a:ext cx="313920" cy="313560"/>
            </a:xfrm>
            <a:custGeom>
              <a:avLst/>
              <a:gdLst/>
              <a:ahLst/>
              <a:cxnLst/>
              <a:rect l="l" t="t" r="r" b="b"/>
              <a:pathLst>
                <a:path w="285115" h="285115">
                  <a:moveTo>
                    <a:pt x="223291" y="25273"/>
                  </a:moveTo>
                  <a:lnTo>
                    <a:pt x="214541" y="19303"/>
                  </a:lnTo>
                  <a:lnTo>
                    <a:pt x="205333" y="14732"/>
                  </a:lnTo>
                  <a:lnTo>
                    <a:pt x="164820" y="1904"/>
                  </a:lnTo>
                  <a:lnTo>
                    <a:pt x="142735" y="0"/>
                  </a:lnTo>
                  <a:lnTo>
                    <a:pt x="135356" y="0"/>
                  </a:lnTo>
                  <a:lnTo>
                    <a:pt x="127990" y="888"/>
                  </a:lnTo>
                  <a:lnTo>
                    <a:pt x="121081" y="1904"/>
                  </a:lnTo>
                  <a:lnTo>
                    <a:pt x="114185" y="2794"/>
                  </a:lnTo>
                  <a:lnTo>
                    <a:pt x="107264" y="4572"/>
                  </a:lnTo>
                  <a:lnTo>
                    <a:pt x="100368" y="6476"/>
                  </a:lnTo>
                  <a:lnTo>
                    <a:pt x="93929" y="8762"/>
                  </a:lnTo>
                  <a:lnTo>
                    <a:pt x="87477" y="11049"/>
                  </a:lnTo>
                  <a:lnTo>
                    <a:pt x="81038" y="13842"/>
                  </a:lnTo>
                  <a:lnTo>
                    <a:pt x="75044" y="17017"/>
                  </a:lnTo>
                  <a:lnTo>
                    <a:pt x="69062" y="20700"/>
                  </a:lnTo>
                  <a:lnTo>
                    <a:pt x="63080" y="24384"/>
                  </a:lnTo>
                  <a:lnTo>
                    <a:pt x="57556" y="28066"/>
                  </a:lnTo>
                  <a:lnTo>
                    <a:pt x="52031" y="32638"/>
                  </a:lnTo>
                  <a:lnTo>
                    <a:pt x="46977" y="36829"/>
                  </a:lnTo>
                  <a:lnTo>
                    <a:pt x="41909" y="41910"/>
                  </a:lnTo>
                  <a:lnTo>
                    <a:pt x="37299" y="46482"/>
                  </a:lnTo>
                  <a:lnTo>
                    <a:pt x="17500" y="74549"/>
                  </a:lnTo>
                  <a:lnTo>
                    <a:pt x="14274" y="80517"/>
                  </a:lnTo>
                  <a:lnTo>
                    <a:pt x="1854" y="120650"/>
                  </a:lnTo>
                  <a:lnTo>
                    <a:pt x="0" y="142239"/>
                  </a:lnTo>
                  <a:lnTo>
                    <a:pt x="469" y="149605"/>
                  </a:lnTo>
                  <a:lnTo>
                    <a:pt x="927" y="156972"/>
                  </a:lnTo>
                  <a:lnTo>
                    <a:pt x="1854" y="163957"/>
                  </a:lnTo>
                  <a:lnTo>
                    <a:pt x="14274" y="203962"/>
                  </a:lnTo>
                  <a:lnTo>
                    <a:pt x="37299" y="237998"/>
                  </a:lnTo>
                  <a:lnTo>
                    <a:pt x="46977" y="247650"/>
                  </a:lnTo>
                  <a:lnTo>
                    <a:pt x="52031" y="252349"/>
                  </a:lnTo>
                  <a:lnTo>
                    <a:pt x="57556" y="256412"/>
                  </a:lnTo>
                  <a:lnTo>
                    <a:pt x="63080" y="260603"/>
                  </a:lnTo>
                  <a:lnTo>
                    <a:pt x="69062" y="264287"/>
                  </a:lnTo>
                  <a:lnTo>
                    <a:pt x="75044" y="267462"/>
                  </a:lnTo>
                  <a:lnTo>
                    <a:pt x="81038" y="270763"/>
                  </a:lnTo>
                  <a:lnTo>
                    <a:pt x="87477" y="273430"/>
                  </a:lnTo>
                  <a:lnTo>
                    <a:pt x="127990" y="284099"/>
                  </a:lnTo>
                  <a:lnTo>
                    <a:pt x="135356" y="284479"/>
                  </a:lnTo>
                  <a:lnTo>
                    <a:pt x="142735" y="284988"/>
                  </a:lnTo>
                  <a:lnTo>
                    <a:pt x="150088" y="284479"/>
                  </a:lnTo>
                  <a:lnTo>
                    <a:pt x="156997" y="284099"/>
                  </a:lnTo>
                  <a:lnTo>
                    <a:pt x="197967" y="273430"/>
                  </a:lnTo>
                  <a:lnTo>
                    <a:pt x="204406" y="270763"/>
                  </a:lnTo>
                  <a:lnTo>
                    <a:pt x="210400" y="267462"/>
                  </a:lnTo>
                  <a:lnTo>
                    <a:pt x="216369" y="264287"/>
                  </a:lnTo>
                  <a:lnTo>
                    <a:pt x="222364" y="260603"/>
                  </a:lnTo>
                  <a:lnTo>
                    <a:pt x="227888" y="256412"/>
                  </a:lnTo>
                  <a:lnTo>
                    <a:pt x="233400" y="252349"/>
                  </a:lnTo>
                  <a:lnTo>
                    <a:pt x="238467" y="247650"/>
                  </a:lnTo>
                  <a:lnTo>
                    <a:pt x="260565" y="221869"/>
                  </a:lnTo>
                  <a:lnTo>
                    <a:pt x="264248" y="216408"/>
                  </a:lnTo>
                  <a:lnTo>
                    <a:pt x="278523" y="184658"/>
                  </a:lnTo>
                  <a:lnTo>
                    <a:pt x="280835" y="178180"/>
                  </a:lnTo>
                  <a:lnTo>
                    <a:pt x="282206" y="171323"/>
                  </a:lnTo>
                  <a:lnTo>
                    <a:pt x="283591" y="163957"/>
                  </a:lnTo>
                  <a:lnTo>
                    <a:pt x="284518" y="156972"/>
                  </a:lnTo>
                  <a:lnTo>
                    <a:pt x="284975" y="149605"/>
                  </a:lnTo>
                  <a:lnTo>
                    <a:pt x="284975" y="142239"/>
                  </a:lnTo>
                  <a:lnTo>
                    <a:pt x="277621" y="97662"/>
                  </a:lnTo>
                  <a:lnTo>
                    <a:pt x="263804" y="67690"/>
                  </a:lnTo>
                  <a:lnTo>
                    <a:pt x="257352" y="58420"/>
                  </a:lnTo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object 25">
              <a:extLst>
                <a:ext uri="{FF2B5EF4-FFF2-40B4-BE49-F238E27FC236}">
                  <a16:creationId xmlns:a16="http://schemas.microsoft.com/office/drawing/2014/main" xmlns="" id="{0B1C36ED-0506-47EA-9CC2-E9D2EB76A8BF}"/>
                </a:ext>
              </a:extLst>
            </p:cNvPr>
            <p:cNvSpPr/>
            <p:nvPr/>
          </p:nvSpPr>
          <p:spPr>
            <a:xfrm>
              <a:off x="231480" y="661680"/>
              <a:ext cx="360720" cy="38628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" name="Title 6">
            <a:extLst>
              <a:ext uri="{FF2B5EF4-FFF2-40B4-BE49-F238E27FC236}">
                <a16:creationId xmlns:a16="http://schemas.microsoft.com/office/drawing/2014/main" xmlns="" id="{05406E08-4ED1-40C0-857B-2461E57EED4D}"/>
              </a:ext>
            </a:extLst>
          </p:cNvPr>
          <p:cNvSpPr/>
          <p:nvPr/>
        </p:nvSpPr>
        <p:spPr>
          <a:xfrm>
            <a:off x="5208104" y="2046243"/>
            <a:ext cx="4460681" cy="34197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4600" tIns="42480" rIns="84600" bIns="42480" anchor="t">
            <a:noAutofit/>
          </a:bodyPr>
          <a:lstStyle/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Consumers can see real time balance availability on easy to access display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Utility may be able to offer new and more flexible ways to consumers for top up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Automated remote connection/disconnection facility 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Remote tariff configuration/re-configuration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Less footfall in electricity office for payment of bills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Better control to top up/electricity recharge as per budget</a:t>
            </a:r>
          </a:p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r>
              <a:rPr lang="en-US" sz="1200" spc="-1" dirty="0">
                <a:solidFill>
                  <a:srgbClr val="000000"/>
                </a:solidFill>
                <a:latin typeface="Cambria"/>
              </a:rPr>
              <a:t>Prepayment meters will have an ‘Emergency Credit’ facility – Remotely “Happy Hours” configuration</a:t>
            </a:r>
          </a:p>
        </p:txBody>
      </p:sp>
      <p:sp>
        <p:nvSpPr>
          <p:cNvPr id="10" name="object 29">
            <a:extLst>
              <a:ext uri="{FF2B5EF4-FFF2-40B4-BE49-F238E27FC236}">
                <a16:creationId xmlns:a16="http://schemas.microsoft.com/office/drawing/2014/main" xmlns="" id="{2454C8DD-6365-427F-8FB6-9B77AA1678AF}"/>
              </a:ext>
            </a:extLst>
          </p:cNvPr>
          <p:cNvSpPr/>
          <p:nvPr/>
        </p:nvSpPr>
        <p:spPr>
          <a:xfrm>
            <a:off x="1076948" y="1633071"/>
            <a:ext cx="2668117" cy="314998"/>
          </a:xfrm>
          <a:custGeom>
            <a:avLst/>
            <a:gdLst/>
            <a:ahLst/>
            <a:cxnLst/>
            <a:rect l="l" t="t" r="r" b="b"/>
            <a:pathLst>
              <a:path w="2926080" h="3511550">
                <a:moveTo>
                  <a:pt x="2779776" y="0"/>
                </a:moveTo>
                <a:lnTo>
                  <a:pt x="146303" y="0"/>
                </a:lnTo>
                <a:lnTo>
                  <a:pt x="100062" y="7461"/>
                </a:lnTo>
                <a:lnTo>
                  <a:pt x="59900" y="28236"/>
                </a:lnTo>
                <a:lnTo>
                  <a:pt x="28229" y="59911"/>
                </a:lnTo>
                <a:lnTo>
                  <a:pt x="7459" y="100071"/>
                </a:lnTo>
                <a:lnTo>
                  <a:pt x="0" y="146304"/>
                </a:lnTo>
                <a:lnTo>
                  <a:pt x="0" y="3364992"/>
                </a:lnTo>
                <a:lnTo>
                  <a:pt x="7459" y="3411233"/>
                </a:lnTo>
                <a:lnTo>
                  <a:pt x="28229" y="3451395"/>
                </a:lnTo>
                <a:lnTo>
                  <a:pt x="59900" y="3483066"/>
                </a:lnTo>
                <a:lnTo>
                  <a:pt x="100062" y="3503836"/>
                </a:lnTo>
                <a:lnTo>
                  <a:pt x="146303" y="3511296"/>
                </a:lnTo>
                <a:lnTo>
                  <a:pt x="2779776" y="3511296"/>
                </a:lnTo>
                <a:lnTo>
                  <a:pt x="2826008" y="3503836"/>
                </a:lnTo>
                <a:lnTo>
                  <a:pt x="2866168" y="3483066"/>
                </a:lnTo>
                <a:lnTo>
                  <a:pt x="2897843" y="3451395"/>
                </a:lnTo>
                <a:lnTo>
                  <a:pt x="2918618" y="3411233"/>
                </a:lnTo>
                <a:lnTo>
                  <a:pt x="2926080" y="3364992"/>
                </a:lnTo>
                <a:lnTo>
                  <a:pt x="2926080" y="146304"/>
                </a:lnTo>
                <a:lnTo>
                  <a:pt x="2918618" y="100071"/>
                </a:lnTo>
                <a:lnTo>
                  <a:pt x="2897843" y="59911"/>
                </a:lnTo>
                <a:lnTo>
                  <a:pt x="2866168" y="28236"/>
                </a:lnTo>
                <a:lnTo>
                  <a:pt x="2826008" y="7461"/>
                </a:lnTo>
                <a:lnTo>
                  <a:pt x="2779776" y="0"/>
                </a:lnTo>
                <a:close/>
              </a:path>
            </a:pathLst>
          </a:custGeom>
          <a:solidFill>
            <a:srgbClr val="3E527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IN" sz="1400" dirty="0">
                <a:solidFill>
                  <a:schemeClr val="bg1"/>
                </a:solidFill>
              </a:rPr>
              <a:t>Post-paid Smart Meters</a:t>
            </a:r>
          </a:p>
        </p:txBody>
      </p:sp>
      <p:sp>
        <p:nvSpPr>
          <p:cNvPr id="11" name="object 29">
            <a:extLst>
              <a:ext uri="{FF2B5EF4-FFF2-40B4-BE49-F238E27FC236}">
                <a16:creationId xmlns:a16="http://schemas.microsoft.com/office/drawing/2014/main" xmlns="" id="{F20D11C4-FF53-4FB0-AFB2-185597AF7282}"/>
              </a:ext>
            </a:extLst>
          </p:cNvPr>
          <p:cNvSpPr/>
          <p:nvPr/>
        </p:nvSpPr>
        <p:spPr>
          <a:xfrm>
            <a:off x="6335561" y="1599411"/>
            <a:ext cx="2668117" cy="314998"/>
          </a:xfrm>
          <a:custGeom>
            <a:avLst/>
            <a:gdLst/>
            <a:ahLst/>
            <a:cxnLst/>
            <a:rect l="l" t="t" r="r" b="b"/>
            <a:pathLst>
              <a:path w="2926080" h="3511550">
                <a:moveTo>
                  <a:pt x="2779776" y="0"/>
                </a:moveTo>
                <a:lnTo>
                  <a:pt x="146303" y="0"/>
                </a:lnTo>
                <a:lnTo>
                  <a:pt x="100062" y="7461"/>
                </a:lnTo>
                <a:lnTo>
                  <a:pt x="59900" y="28236"/>
                </a:lnTo>
                <a:lnTo>
                  <a:pt x="28229" y="59911"/>
                </a:lnTo>
                <a:lnTo>
                  <a:pt x="7459" y="100071"/>
                </a:lnTo>
                <a:lnTo>
                  <a:pt x="0" y="146304"/>
                </a:lnTo>
                <a:lnTo>
                  <a:pt x="0" y="3364992"/>
                </a:lnTo>
                <a:lnTo>
                  <a:pt x="7459" y="3411233"/>
                </a:lnTo>
                <a:lnTo>
                  <a:pt x="28229" y="3451395"/>
                </a:lnTo>
                <a:lnTo>
                  <a:pt x="59900" y="3483066"/>
                </a:lnTo>
                <a:lnTo>
                  <a:pt x="100062" y="3503836"/>
                </a:lnTo>
                <a:lnTo>
                  <a:pt x="146303" y="3511296"/>
                </a:lnTo>
                <a:lnTo>
                  <a:pt x="2779776" y="3511296"/>
                </a:lnTo>
                <a:lnTo>
                  <a:pt x="2826008" y="3503836"/>
                </a:lnTo>
                <a:lnTo>
                  <a:pt x="2866168" y="3483066"/>
                </a:lnTo>
                <a:lnTo>
                  <a:pt x="2897843" y="3451395"/>
                </a:lnTo>
                <a:lnTo>
                  <a:pt x="2918618" y="3411233"/>
                </a:lnTo>
                <a:lnTo>
                  <a:pt x="2926080" y="3364992"/>
                </a:lnTo>
                <a:lnTo>
                  <a:pt x="2926080" y="146304"/>
                </a:lnTo>
                <a:lnTo>
                  <a:pt x="2918618" y="100071"/>
                </a:lnTo>
                <a:lnTo>
                  <a:pt x="2897843" y="59911"/>
                </a:lnTo>
                <a:lnTo>
                  <a:pt x="2866168" y="28236"/>
                </a:lnTo>
                <a:lnTo>
                  <a:pt x="2826008" y="7461"/>
                </a:lnTo>
                <a:lnTo>
                  <a:pt x="2779776" y="0"/>
                </a:lnTo>
                <a:close/>
              </a:path>
            </a:pathLst>
          </a:custGeom>
          <a:solidFill>
            <a:srgbClr val="3E527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IN" sz="1400" dirty="0">
                <a:solidFill>
                  <a:schemeClr val="bg1"/>
                </a:solidFill>
              </a:rPr>
              <a:t>Pre-paid Smart Meters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3BDBA65E-8198-4F6F-9764-B10527A179A9}"/>
              </a:ext>
            </a:extLst>
          </p:cNvPr>
          <p:cNvCxnSpPr/>
          <p:nvPr/>
        </p:nvCxnSpPr>
        <p:spPr>
          <a:xfrm>
            <a:off x="4898001" y="1599411"/>
            <a:ext cx="0" cy="368820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Z:\Puneet Sharma\Energy Meter\Tender Docs\Mel Logo red.JPG">
            <a:extLst>
              <a:ext uri="{FF2B5EF4-FFF2-40B4-BE49-F238E27FC236}">
                <a16:creationId xmlns:a16="http://schemas.microsoft.com/office/drawing/2014/main" xmlns="" id="{9CC9692C-B31E-4A84-8FDA-22C4697860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40320" y="10080"/>
            <a:ext cx="918000" cy="1095480"/>
          </a:xfrm>
          <a:prstGeom prst="rect">
            <a:avLst/>
          </a:prstGeom>
          <a:ln w="0">
            <a:noFill/>
          </a:ln>
        </p:spPr>
      </p:pic>
      <p:grpSp>
        <p:nvGrpSpPr>
          <p:cNvPr id="6" name="object 23">
            <a:extLst>
              <a:ext uri="{FF2B5EF4-FFF2-40B4-BE49-F238E27FC236}">
                <a16:creationId xmlns:a16="http://schemas.microsoft.com/office/drawing/2014/main" xmlns="" id="{C7CD99DC-D0EF-4DBE-BA99-BD1FCE239B0F}"/>
              </a:ext>
            </a:extLst>
          </p:cNvPr>
          <p:cNvGrpSpPr/>
          <p:nvPr/>
        </p:nvGrpSpPr>
        <p:grpSpPr>
          <a:xfrm>
            <a:off x="230760" y="637740"/>
            <a:ext cx="362160" cy="386280"/>
            <a:chOff x="230040" y="661680"/>
            <a:chExt cx="362160" cy="386280"/>
          </a:xfrm>
        </p:grpSpPr>
        <p:sp>
          <p:nvSpPr>
            <p:cNvPr id="7" name="object 24">
              <a:extLst>
                <a:ext uri="{FF2B5EF4-FFF2-40B4-BE49-F238E27FC236}">
                  <a16:creationId xmlns:a16="http://schemas.microsoft.com/office/drawing/2014/main" xmlns="" id="{9CEFE9C0-8801-46EE-868C-DA10F068AD78}"/>
                </a:ext>
              </a:extLst>
            </p:cNvPr>
            <p:cNvSpPr/>
            <p:nvPr/>
          </p:nvSpPr>
          <p:spPr>
            <a:xfrm>
              <a:off x="230040" y="713880"/>
              <a:ext cx="313920" cy="313560"/>
            </a:xfrm>
            <a:custGeom>
              <a:avLst/>
              <a:gdLst/>
              <a:ahLst/>
              <a:cxnLst/>
              <a:rect l="l" t="t" r="r" b="b"/>
              <a:pathLst>
                <a:path w="285115" h="285115">
                  <a:moveTo>
                    <a:pt x="223291" y="25273"/>
                  </a:moveTo>
                  <a:lnTo>
                    <a:pt x="214541" y="19303"/>
                  </a:lnTo>
                  <a:lnTo>
                    <a:pt x="205333" y="14732"/>
                  </a:lnTo>
                  <a:lnTo>
                    <a:pt x="164820" y="1904"/>
                  </a:lnTo>
                  <a:lnTo>
                    <a:pt x="142735" y="0"/>
                  </a:lnTo>
                  <a:lnTo>
                    <a:pt x="135356" y="0"/>
                  </a:lnTo>
                  <a:lnTo>
                    <a:pt x="127990" y="888"/>
                  </a:lnTo>
                  <a:lnTo>
                    <a:pt x="121081" y="1904"/>
                  </a:lnTo>
                  <a:lnTo>
                    <a:pt x="114185" y="2794"/>
                  </a:lnTo>
                  <a:lnTo>
                    <a:pt x="107264" y="4572"/>
                  </a:lnTo>
                  <a:lnTo>
                    <a:pt x="100368" y="6476"/>
                  </a:lnTo>
                  <a:lnTo>
                    <a:pt x="93929" y="8762"/>
                  </a:lnTo>
                  <a:lnTo>
                    <a:pt x="87477" y="11049"/>
                  </a:lnTo>
                  <a:lnTo>
                    <a:pt x="81038" y="13842"/>
                  </a:lnTo>
                  <a:lnTo>
                    <a:pt x="75044" y="17017"/>
                  </a:lnTo>
                  <a:lnTo>
                    <a:pt x="69062" y="20700"/>
                  </a:lnTo>
                  <a:lnTo>
                    <a:pt x="63080" y="24384"/>
                  </a:lnTo>
                  <a:lnTo>
                    <a:pt x="57556" y="28066"/>
                  </a:lnTo>
                  <a:lnTo>
                    <a:pt x="52031" y="32638"/>
                  </a:lnTo>
                  <a:lnTo>
                    <a:pt x="46977" y="36829"/>
                  </a:lnTo>
                  <a:lnTo>
                    <a:pt x="41909" y="41910"/>
                  </a:lnTo>
                  <a:lnTo>
                    <a:pt x="37299" y="46482"/>
                  </a:lnTo>
                  <a:lnTo>
                    <a:pt x="17500" y="74549"/>
                  </a:lnTo>
                  <a:lnTo>
                    <a:pt x="14274" y="80517"/>
                  </a:lnTo>
                  <a:lnTo>
                    <a:pt x="1854" y="120650"/>
                  </a:lnTo>
                  <a:lnTo>
                    <a:pt x="0" y="142239"/>
                  </a:lnTo>
                  <a:lnTo>
                    <a:pt x="469" y="149605"/>
                  </a:lnTo>
                  <a:lnTo>
                    <a:pt x="927" y="156972"/>
                  </a:lnTo>
                  <a:lnTo>
                    <a:pt x="1854" y="163957"/>
                  </a:lnTo>
                  <a:lnTo>
                    <a:pt x="14274" y="203962"/>
                  </a:lnTo>
                  <a:lnTo>
                    <a:pt x="37299" y="237998"/>
                  </a:lnTo>
                  <a:lnTo>
                    <a:pt x="46977" y="247650"/>
                  </a:lnTo>
                  <a:lnTo>
                    <a:pt x="52031" y="252349"/>
                  </a:lnTo>
                  <a:lnTo>
                    <a:pt x="57556" y="256412"/>
                  </a:lnTo>
                  <a:lnTo>
                    <a:pt x="63080" y="260603"/>
                  </a:lnTo>
                  <a:lnTo>
                    <a:pt x="69062" y="264287"/>
                  </a:lnTo>
                  <a:lnTo>
                    <a:pt x="75044" y="267462"/>
                  </a:lnTo>
                  <a:lnTo>
                    <a:pt x="81038" y="270763"/>
                  </a:lnTo>
                  <a:lnTo>
                    <a:pt x="87477" y="273430"/>
                  </a:lnTo>
                  <a:lnTo>
                    <a:pt x="127990" y="284099"/>
                  </a:lnTo>
                  <a:lnTo>
                    <a:pt x="135356" y="284479"/>
                  </a:lnTo>
                  <a:lnTo>
                    <a:pt x="142735" y="284988"/>
                  </a:lnTo>
                  <a:lnTo>
                    <a:pt x="150088" y="284479"/>
                  </a:lnTo>
                  <a:lnTo>
                    <a:pt x="156997" y="284099"/>
                  </a:lnTo>
                  <a:lnTo>
                    <a:pt x="197967" y="273430"/>
                  </a:lnTo>
                  <a:lnTo>
                    <a:pt x="204406" y="270763"/>
                  </a:lnTo>
                  <a:lnTo>
                    <a:pt x="210400" y="267462"/>
                  </a:lnTo>
                  <a:lnTo>
                    <a:pt x="216369" y="264287"/>
                  </a:lnTo>
                  <a:lnTo>
                    <a:pt x="222364" y="260603"/>
                  </a:lnTo>
                  <a:lnTo>
                    <a:pt x="227888" y="256412"/>
                  </a:lnTo>
                  <a:lnTo>
                    <a:pt x="233400" y="252349"/>
                  </a:lnTo>
                  <a:lnTo>
                    <a:pt x="238467" y="247650"/>
                  </a:lnTo>
                  <a:lnTo>
                    <a:pt x="260565" y="221869"/>
                  </a:lnTo>
                  <a:lnTo>
                    <a:pt x="264248" y="216408"/>
                  </a:lnTo>
                  <a:lnTo>
                    <a:pt x="278523" y="184658"/>
                  </a:lnTo>
                  <a:lnTo>
                    <a:pt x="280835" y="178180"/>
                  </a:lnTo>
                  <a:lnTo>
                    <a:pt x="282206" y="171323"/>
                  </a:lnTo>
                  <a:lnTo>
                    <a:pt x="283591" y="163957"/>
                  </a:lnTo>
                  <a:lnTo>
                    <a:pt x="284518" y="156972"/>
                  </a:lnTo>
                  <a:lnTo>
                    <a:pt x="284975" y="149605"/>
                  </a:lnTo>
                  <a:lnTo>
                    <a:pt x="284975" y="142239"/>
                  </a:lnTo>
                  <a:lnTo>
                    <a:pt x="277621" y="97662"/>
                  </a:lnTo>
                  <a:lnTo>
                    <a:pt x="263804" y="67690"/>
                  </a:lnTo>
                  <a:lnTo>
                    <a:pt x="257352" y="58420"/>
                  </a:lnTo>
                </a:path>
              </a:pathLst>
            </a:custGeom>
            <a:noFill/>
            <a:ln w="12192">
              <a:solidFill>
                <a:srgbClr val="FF97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object 25">
              <a:extLst>
                <a:ext uri="{FF2B5EF4-FFF2-40B4-BE49-F238E27FC236}">
                  <a16:creationId xmlns:a16="http://schemas.microsoft.com/office/drawing/2014/main" xmlns="" id="{0B1C36ED-0506-47EA-9CC2-E9D2EB76A8BF}"/>
                </a:ext>
              </a:extLst>
            </p:cNvPr>
            <p:cNvSpPr/>
            <p:nvPr/>
          </p:nvSpPr>
          <p:spPr>
            <a:xfrm>
              <a:off x="231480" y="661680"/>
              <a:ext cx="360720" cy="38628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" name="Title 6">
            <a:extLst>
              <a:ext uri="{FF2B5EF4-FFF2-40B4-BE49-F238E27FC236}">
                <a16:creationId xmlns:a16="http://schemas.microsoft.com/office/drawing/2014/main" xmlns="" id="{05406E08-4ED1-40C0-857B-2461E57EED4D}"/>
              </a:ext>
            </a:extLst>
          </p:cNvPr>
          <p:cNvSpPr/>
          <p:nvPr/>
        </p:nvSpPr>
        <p:spPr>
          <a:xfrm>
            <a:off x="5208104" y="2046243"/>
            <a:ext cx="4460681" cy="34197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4600" tIns="42480" rIns="84600" bIns="42480" anchor="t">
            <a:noAutofit/>
          </a:bodyPr>
          <a:lstStyle/>
          <a:p>
            <a:pPr marL="343080" indent="-343080" algn="just">
              <a:lnSpc>
                <a:spcPct val="150000"/>
              </a:lnSpc>
              <a:buFont typeface="Arial"/>
              <a:buChar char="•"/>
            </a:pPr>
            <a:endParaRPr lang="en-US" sz="1200" spc="-1" dirty="0">
              <a:solidFill>
                <a:srgbClr val="000000"/>
              </a:solidFill>
              <a:latin typeface="Cambr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4679" y="1404114"/>
            <a:ext cx="912410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MAHASHAKTI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ENERGY LIMITED</a:t>
            </a:r>
          </a:p>
          <a:p>
            <a:pPr algn="ctr"/>
            <a:endParaRPr lang="en-US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</a:rPr>
              <a:t>A-8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, New Focal Point, </a:t>
            </a:r>
            <a:r>
              <a:rPr lang="en-US" dirty="0" err="1">
                <a:solidFill>
                  <a:srgbClr val="002060"/>
                </a:solidFill>
                <a:latin typeface="Calibri" panose="020F0502020204030204" pitchFamily="34" charset="0"/>
              </a:rPr>
              <a:t>Dabwali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 Road, 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Bathinda -151 001 Punjab, India </a:t>
            </a:r>
          </a:p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Ph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: +91-164-2280058, 2281778 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</a:rPr>
              <a:t>Mob: + 91 9878507000</a:t>
            </a:r>
          </a:p>
          <a:p>
            <a:pPr algn="ctr"/>
            <a:endParaRPr lang="en-US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</a:rPr>
              <a:t>Email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latin typeface="Calibri" panose="020F0502020204030204" pitchFamily="34" charset="0"/>
              </a:rPr>
              <a:t>info@mahashaktienergy.com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   </a:t>
            </a:r>
          </a:p>
          <a:p>
            <a:pPr algn="ctr"/>
            <a:r>
              <a:rPr lang="en-US" dirty="0" err="1">
                <a:solidFill>
                  <a:srgbClr val="002060"/>
                </a:solidFill>
                <a:latin typeface="Calibri" panose="020F0502020204030204" pitchFamily="34" charset="0"/>
              </a:rPr>
              <a:t>www.mahashaktienergy.com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25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625</Words>
  <Application>Microsoft Macintosh PowerPoint</Application>
  <PresentationFormat>Custom</PresentationFormat>
  <Paragraphs>125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Calibri</vt:lpstr>
      <vt:lpstr>Cambria</vt:lpstr>
      <vt:lpstr>Century Gothic</vt:lpstr>
      <vt:lpstr>DejaVu Sans</vt:lpstr>
      <vt:lpstr>Roboto Condensed</vt:lpstr>
      <vt:lpstr>Symbol</vt:lpstr>
      <vt:lpstr>Times New Roman</vt:lpstr>
      <vt:lpstr>Trebuchet MS</vt:lpstr>
      <vt:lpstr>Wingdings</vt:lpstr>
      <vt:lpstr>Arial</vt:lpstr>
      <vt:lpstr>Office Theme</vt:lpstr>
      <vt:lpstr>Office Theme</vt:lpstr>
      <vt:lpstr>Basic Features of AMI </vt:lpstr>
      <vt:lpstr>Smart Metering Functionalities</vt:lpstr>
      <vt:lpstr>Components - Advanced Metering Infrastructure</vt:lpstr>
      <vt:lpstr>Benefits to DISCOM</vt:lpstr>
      <vt:lpstr>Benefits of Smart Postpaid &amp; Prepaid Energy Meters</vt:lpstr>
      <vt:lpstr>PowerPoint Presentation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Features of AMI </dc:title>
  <dc:subject/>
  <dc:creator/>
  <dc:description/>
  <cp:lastModifiedBy>Karan Kansal</cp:lastModifiedBy>
  <cp:revision>19</cp:revision>
  <cp:lastPrinted>2021-10-09T08:40:39Z</cp:lastPrinted>
  <dcterms:created xsi:type="dcterms:W3CDTF">2021-10-06T20:44:30Z</dcterms:created>
  <dcterms:modified xsi:type="dcterms:W3CDTF">2021-10-09T08:40:45Z</dcterms:modified>
  <dc:language>en-US</dc:language>
</cp:coreProperties>
</file>